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11"/>
  </p:notesMasterIdLst>
  <p:sldIdLst>
    <p:sldId id="258" r:id="rId5"/>
    <p:sldId id="298" r:id="rId6"/>
    <p:sldId id="286" r:id="rId7"/>
    <p:sldId id="263" r:id="rId8"/>
    <p:sldId id="299" r:id="rId9"/>
    <p:sldId id="261" r:id="rId10"/>
  </p:sldIdLst>
  <p:sldSz cx="12193588" cy="6858000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F00"/>
    <a:srgbClr val="E29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</p:spTree>
    <p:extLst>
      <p:ext uri="{BB962C8B-B14F-4D97-AF65-F5344CB8AC3E}">
        <p14:creationId xmlns:p14="http://schemas.microsoft.com/office/powerpoint/2010/main" val="2369270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588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675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r>
              <a:rPr lang="fr-FR" sz="1200" dirty="0"/>
              <a:t>Les installations sportives,</a:t>
            </a:r>
          </a:p>
          <a:p>
            <a:r>
              <a:rPr lang="fr-FR" sz="1200" dirty="0"/>
              <a:t>Le livret d’accueil</a:t>
            </a:r>
          </a:p>
          <a:p>
            <a:r>
              <a:rPr lang="fr-FR" sz="1200" dirty="0"/>
              <a:t>les options,</a:t>
            </a:r>
          </a:p>
          <a:p>
            <a:r>
              <a:rPr lang="fr-FR" sz="1200" dirty="0"/>
              <a:t>Le volume horaire dans les différentes matières 6</a:t>
            </a:r>
            <a:r>
              <a:rPr lang="fr-FR" sz="1200" baseline="30000" dirty="0"/>
              <a:t>e</a:t>
            </a:r>
            <a:r>
              <a:rPr lang="fr-FR" sz="1200" dirty="0"/>
              <a:t> et 5</a:t>
            </a:r>
            <a:r>
              <a:rPr lang="fr-FR" sz="1200" baseline="30000" dirty="0"/>
              <a:t>e</a:t>
            </a:r>
            <a:endParaRPr lang="fr-FR" sz="1200" dirty="0"/>
          </a:p>
          <a:p>
            <a:r>
              <a:rPr lang="fr-FR" sz="1200" dirty="0"/>
              <a:t>Choc des savoirs,</a:t>
            </a:r>
          </a:p>
          <a:p>
            <a:endParaRPr lang="fr-FR" altLang="fr-FR" dirty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106D-9433-4CCA-9022-56ACE67AF94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C67C6-67A1-4227-9ACA-F29CF1B1C35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D5330-E798-4DD6-A3B1-99743561508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C6A3A-A08A-446F-97CD-F04D0E87A4E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3C6D4-4CD9-4750-908F-D83346C0579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F30CB-ECC6-455A-82D0-E83672AF5CD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F3316-FAE4-4ED0-8DF0-162BC2E13D3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FC283-A946-4B70-A971-1E62DFAF690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2AF51-EC3D-4BFB-9DCF-E39FD90E8F7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8ECBE-83AB-4D12-89A7-3FAC233875C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3A44D-16C1-4930-805D-BF7A10CA2CB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229CD-0893-4E17-8E25-5BDDB4826B0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9F1A8-EA10-48C1-8C81-C1A1AFD5B49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72388-8FF6-4021-93D4-EC05CC92BD5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E163A-E261-46A8-99A2-395A679852C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BBD12-4850-4046-AE09-001BB4D0E3B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34C2F-13F6-4865-A5E5-44DC9C21273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3E97C-1E2E-4265-9C24-73F784FECA4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6772D-6274-41AB-80CE-B3565A9501C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5E39-9C96-4C90-BFCE-10B4B9F1B3B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E7824-1E95-4371-A00F-51AC5F56E88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81A47-A021-460B-B7B1-89E2B9F9495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018B-C306-4032-8CEE-E179B52D711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9554D-27AA-427B-92B4-776231DDC39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F77A1-C8E0-4ED6-A5E7-C72E555C0D4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1A2E-AD8D-4723-8604-4C6CA72061E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FCFEA-7A45-4C93-B98D-4A0808B5AEF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5B463-DEDB-4F6B-A3A4-B95751FFFE0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EE0EF-81FF-4DE2-B56F-E654B889F1E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86672-6CFC-4DD9-BF10-78F1E92CFC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21556-8051-476C-914A-1A86E5A8915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0D3C0-F39D-4E1C-8F99-98068C2466C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29EBD-BE37-4CEC-9605-CBCA3C1127B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A7C94-17F5-482E-A4EF-DBFEF4B47DB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60E1B-8268-4EDD-A2A1-7EC4C5B2B10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242CA-F7CE-4E8B-B588-3ABDF6CC02A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BD8FE-C8A6-42BF-BCF0-7AF2474E6B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C7DFF-9F44-47E9-B0E2-4581134E715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8B590-1955-47F9-AC29-96615DBD9FE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EDB22-D122-404D-93B6-E375A96BC9C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563E9-4955-4ED3-98B2-4A76D404641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249BE-C693-4B71-A25F-626FA474BE8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E46C1-2B61-4FE4-BF9C-EA4B6D6A341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1C7A0-2ECC-4453-80F9-4B6C80D7BA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8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3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9E8F85-7168-4B84-A773-3F5C433483A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64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98525" y="971550"/>
            <a:ext cx="801688" cy="19526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fr-FR" sz="12200">
                <a:solidFill>
                  <a:srgbClr val="ACD433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9329738" y="2613025"/>
            <a:ext cx="803275" cy="19526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fr-FR" sz="12200">
                <a:solidFill>
                  <a:srgbClr val="ACD433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05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64CF4FD9-3715-4C31-81D8-B468785BB72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076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>
            <a:off x="3725863" y="2133600"/>
            <a:ext cx="1587" cy="3962400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81" name="Line 10"/>
          <p:cNvSpPr>
            <a:spLocks noChangeShapeType="1"/>
          </p:cNvSpPr>
          <p:nvPr/>
        </p:nvSpPr>
        <p:spPr bwMode="auto">
          <a:xfrm>
            <a:off x="6962775" y="2133600"/>
            <a:ext cx="1588" cy="3967163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8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308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5CB5126F-63AA-43CA-AD36-EAA3F7511F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12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2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>
            <a:off x="3725863" y="2133600"/>
            <a:ext cx="1587" cy="3962400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>
            <a:off x="6962775" y="2133600"/>
            <a:ext cx="1588" cy="3967163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410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BFA599D1-00C9-4048-84A9-8E6B43CF9D1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
	<Relationship Id="rId3" Type="http://schemas.openxmlformats.org/officeDocument/2006/relationships/image" Target="../media/image1.jpeg"/>
	<Relationship Id="rId2" Type="http://schemas.openxmlformats.org/officeDocument/2006/relationships/notesSlide" Target="../notesSlides/notesSlide5.xml"/>
	<Relationship Id="rId1" Type="http://schemas.openxmlformats.org/officeDocument/2006/relationships/slideLayout" Target="../slideLayouts/slideLayout7.xml"/>
	<Relationship Id="rId4" Type="http://schemas.openxmlformats.org/officeDocument/2006/relationships/hyperlink" Target="http://?" TargetMode="External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Paléficat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152524" y="2012702"/>
            <a:ext cx="5183189" cy="769938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Projection des effectifs accueillis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096248" y="1079500"/>
            <a:ext cx="504110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rgbClr val="000000"/>
                </a:solidFill>
              </a:rPr>
              <a:t>La carte d’identité de l’établissement</a:t>
            </a:r>
          </a:p>
        </p:txBody>
      </p:sp>
      <p:sp>
        <p:nvSpPr>
          <p:cNvPr id="7173" name="Line 4"/>
          <p:cNvSpPr>
            <a:spLocks noChangeShapeType="1"/>
          </p:cNvSpPr>
          <p:nvPr/>
        </p:nvSpPr>
        <p:spPr bwMode="auto">
          <a:xfrm>
            <a:off x="8006234" y="2420888"/>
            <a:ext cx="1295400" cy="1587"/>
          </a:xfrm>
          <a:prstGeom prst="line">
            <a:avLst/>
          </a:prstGeom>
          <a:noFill/>
          <a:ln w="57240">
            <a:solidFill>
              <a:srgbClr val="FF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8077671" y="1901577"/>
            <a:ext cx="1152525" cy="109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6e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135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9769946" y="2441327"/>
            <a:ext cx="1295400" cy="1588"/>
          </a:xfrm>
          <a:prstGeom prst="line">
            <a:avLst/>
          </a:prstGeom>
          <a:noFill/>
          <a:ln w="57240">
            <a:solidFill>
              <a:srgbClr val="FFFF66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9373072" y="1901577"/>
            <a:ext cx="1908298" cy="109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5</a:t>
            </a:r>
            <a:r>
              <a:rPr lang="fr-FR" altLang="fr-FR" sz="2200" b="1" baseline="30000" dirty="0">
                <a:solidFill>
                  <a:srgbClr val="FFFFFF"/>
                </a:solidFill>
              </a:rPr>
              <a:t>e</a:t>
            </a:r>
            <a:endParaRPr lang="fr-FR" altLang="fr-FR" sz="2200" b="1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b="1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110 </a:t>
            </a:r>
            <a:r>
              <a:rPr lang="fr-FR" altLang="fr-FR" b="1" dirty="0">
                <a:solidFill>
                  <a:srgbClr val="FFFFFF"/>
                </a:solidFill>
              </a:rPr>
              <a:t>(4 classes)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>
            <a:off x="6456636" y="2204790"/>
            <a:ext cx="576262" cy="42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&gt;</a:t>
            </a:r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1056234" y="2842766"/>
            <a:ext cx="5183188" cy="5142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dirty="0">
                <a:solidFill>
                  <a:srgbClr val="FFFFFF"/>
                </a:solidFill>
              </a:rPr>
              <a:t>dont 12 élèves ULIS inclus en classe ordinaire</a:t>
            </a:r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1152524" y="3507684"/>
            <a:ext cx="10128845" cy="3094756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   </a:t>
            </a:r>
            <a:r>
              <a:rPr lang="fr-FR" altLang="fr-FR" sz="2000" b="1" dirty="0">
                <a:solidFill>
                  <a:srgbClr val="FFFFFF"/>
                </a:solidFill>
              </a:rPr>
              <a:t>La politique des langues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Langue vivante n°1 : anglais (dès la classe de 6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Langue vivante n°2 : espagnol (dès la classe de 5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Les élèves ont la possibilité de démarrer l’apprentissage de l’espagnol dès la classe de 6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 </a:t>
            </a:r>
            <a:r>
              <a:rPr lang="fr-FR" altLang="fr-FR" sz="2000" dirty="0">
                <a:solidFill>
                  <a:srgbClr val="FFFFFF"/>
                </a:solidFill>
              </a:rPr>
              <a:t>(groupe bilangue)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Paléficat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094065" y="1963664"/>
            <a:ext cx="5451001" cy="769938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Les horaires du collège : </a:t>
            </a:r>
            <a:r>
              <a:rPr lang="fr-FR" altLang="fr-FR" sz="2200" b="1" dirty="0">
                <a:solidFill>
                  <a:srgbClr val="FFFFFF"/>
                </a:solidFill>
              </a:rPr>
              <a:t>8h30 – 17h00</a:t>
            </a:r>
            <a:endParaRPr lang="fr-FR" altLang="fr-FR" sz="2200" dirty="0">
              <a:solidFill>
                <a:srgbClr val="FFFFFF"/>
              </a:solidFill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096794" y="1079500"/>
            <a:ext cx="504110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rgbClr val="000000"/>
                </a:solidFill>
              </a:rPr>
              <a:t>La carte d’identité de l’établissement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2238250" y="1916832"/>
            <a:ext cx="2700809" cy="4318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xmlns="" id="{56EDA20B-4C4F-A2F7-4083-E5EA5C637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63575"/>
              </p:ext>
            </p:extLst>
          </p:nvPr>
        </p:nvGraphicFramePr>
        <p:xfrm>
          <a:off x="552178" y="3256480"/>
          <a:ext cx="4896544" cy="269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124895731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1809154562"/>
                    </a:ext>
                  </a:extLst>
                </a:gridCol>
              </a:tblGrid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Matin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Après-midi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76321585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8h30-9h25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13h-13h55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5772300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9h25-10h20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13h55-14h50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21456407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FF0000"/>
                          </a:solidFill>
                        </a:rPr>
                        <a:t>Récréation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rgbClr val="FF0000"/>
                          </a:solidFill>
                        </a:rPr>
                        <a:t>Récréation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3330365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10h40-11h35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15h10-16h05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6488082"/>
                  </a:ext>
                </a:extLst>
              </a:tr>
              <a:tr h="372869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11h35-12h30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16h05-17h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97515585"/>
                  </a:ext>
                </a:extLst>
              </a:tr>
            </a:tbl>
          </a:graphicData>
        </a:graphic>
      </p:graphicFrame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FA8E749F-E440-CD34-454B-C68744A7F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337" y="3262454"/>
            <a:ext cx="5041107" cy="2686826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La demi-pension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 formule retenue (DP4 ou DP5) sera étudiée avec le chef d’établissement en poste à la rentrée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(nomination le 4 juin)</a:t>
            </a:r>
          </a:p>
        </p:txBody>
      </p:sp>
    </p:spTree>
    <p:extLst>
      <p:ext uri="{BB962C8B-B14F-4D97-AF65-F5344CB8AC3E}">
        <p14:creationId xmlns:p14="http://schemas.microsoft.com/office/powerpoint/2010/main" val="1003001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645240" y="188640"/>
            <a:ext cx="3650400" cy="57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936500" y="719460"/>
            <a:ext cx="10176293" cy="430920"/>
          </a:xfrm>
          <a:prstGeom prst="rect">
            <a:avLst/>
          </a:prstGeom>
          <a:solidFill>
            <a:srgbClr val="AECF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0000"/>
                </a:solidFill>
                <a:latin typeface="Century Gothic"/>
                <a:ea typeface="DejaVu Sans"/>
              </a:rPr>
              <a:t>Les personnels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2" name="Text Box 14">
            <a:extLst>
              <a:ext uri="{FF2B5EF4-FFF2-40B4-BE49-F238E27FC236}">
                <a16:creationId xmlns:a16="http://schemas.microsoft.com/office/drawing/2014/main" xmlns="" id="{E719026C-44C6-324E-C830-2A5FB0B5D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698" y="1556792"/>
            <a:ext cx="10128845" cy="4824536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 chef d’établissement, un adjoint gestionnaire, un CPE,  un professeur documentaliste,  une assistante de direction, une infirmière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18 enseignants à la rentrée : 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Trois en lettres et en mathématiques, 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Deux en histoire géographie EMC , en EPS et en anglais, 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 en espagnol, en physiques/chimie, en SVT, en technologie, en arts plastiques et en éducation musicale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AESH, AED, psychologue de l’éducation nationale, assistante sociale : leur nombre sera calculé en fonction des besoins et des effectifs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Une équipe de personnels techniques de collège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04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168802" y="1079500"/>
            <a:ext cx="494528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dirty="0">
                <a:solidFill>
                  <a:srgbClr val="000000"/>
                </a:solidFill>
              </a:rPr>
              <a:t>Les horaires disciplinaires en 5</a:t>
            </a:r>
            <a:r>
              <a:rPr lang="fr-FR" altLang="fr-FR" sz="2400" b="1" baseline="30000" dirty="0">
                <a:solidFill>
                  <a:srgbClr val="000000"/>
                </a:solidFill>
              </a:rPr>
              <a:t>e</a:t>
            </a:r>
            <a:endParaRPr lang="fr-FR" altLang="fr-FR" sz="2400" b="1" dirty="0">
              <a:solidFill>
                <a:srgbClr val="0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CB72ACA4-5459-DDD9-5342-D6A73BE8F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154" y="431800"/>
            <a:ext cx="4464496" cy="6164177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2C2BF843-1E72-0534-5D13-10C8AE945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4533" y="1844824"/>
            <a:ext cx="4939556" cy="1584175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Les options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2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 latin</a:t>
            </a: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5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 chorale, l’association sportive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A0E78655-4CFD-927D-455B-CDC3153C6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714" y="3604595"/>
            <a:ext cx="6120680" cy="2991382"/>
          </a:xfrm>
          <a:prstGeom prst="rect">
            <a:avLst/>
          </a:prstGeom>
          <a:noFill/>
          <a:ln w="5724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Les groupes de besoins en 6</a:t>
            </a:r>
            <a:r>
              <a:rPr lang="fr-FR" altLang="fr-FR" sz="2200" b="1" u="sng" baseline="30000" dirty="0">
                <a:solidFill>
                  <a:srgbClr val="FFFFFF"/>
                </a:solidFill>
              </a:rPr>
              <a:t>e</a:t>
            </a:r>
            <a:r>
              <a:rPr lang="fr-FR" altLang="fr-FR" sz="2200" b="1" u="sng" dirty="0">
                <a:solidFill>
                  <a:srgbClr val="FFFFFF"/>
                </a:solidFill>
              </a:rPr>
              <a:t> et 5</a:t>
            </a:r>
            <a:r>
              <a:rPr lang="fr-FR" altLang="fr-FR" sz="2200" b="1" u="sng" baseline="30000" dirty="0">
                <a:solidFill>
                  <a:srgbClr val="FFFFFF"/>
                </a:solidFill>
              </a:rPr>
              <a:t>e</a:t>
            </a:r>
            <a:r>
              <a:rPr lang="fr-FR" altLang="fr-FR" sz="2200" b="1" u="sng" dirty="0">
                <a:solidFill>
                  <a:srgbClr val="FFFFFF"/>
                </a:solidFill>
              </a:rPr>
              <a:t>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L’établissement est doté d’une enveloppe complémentaire de 9h pour leur mise en place.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 chef d’établissement en poste à la rentrée arbitrera la ventilation de ces moyens avant la constitution des emplois du temps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504506" y="2689986"/>
            <a:ext cx="5136939" cy="1099053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168802" y="1079500"/>
            <a:ext cx="494528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dirty="0">
                <a:solidFill>
                  <a:srgbClr val="000000"/>
                </a:solidFill>
              </a:rPr>
              <a:t>Comment s’inscrire ?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A0E78655-4CFD-927D-455B-CDC3153C6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242" y="2060848"/>
            <a:ext cx="9937104" cy="3888432"/>
          </a:xfrm>
          <a:prstGeom prst="rect">
            <a:avLst/>
          </a:prstGeom>
          <a:noFill/>
          <a:ln w="5724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u="sng" dirty="0">
                <a:solidFill>
                  <a:srgbClr val="FFFFFF"/>
                </a:solidFill>
              </a:rPr>
              <a:t>Les inscriptions se dérouleront </a:t>
            </a:r>
            <a:r>
              <a:rPr lang="fr-FR" altLang="fr-FR" sz="2400" b="1" u="sng" dirty="0" smtClean="0">
                <a:solidFill>
                  <a:srgbClr val="FFFFFF"/>
                </a:solidFill>
              </a:rPr>
              <a:t>le : </a:t>
            </a:r>
            <a:endParaRPr lang="fr-FR" altLang="fr-FR" sz="24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4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solidFill>
                  <a:schemeClr val="tx1"/>
                </a:solidFill>
              </a:rPr>
              <a:t>Le </a:t>
            </a:r>
            <a:r>
              <a:rPr lang="fr-FR" sz="2400" b="1" dirty="0">
                <a:solidFill>
                  <a:schemeClr val="tx1"/>
                </a:solidFill>
              </a:rPr>
              <a:t>mercredi 12 juin de 13h à </a:t>
            </a:r>
            <a:r>
              <a:rPr lang="fr-FR" sz="2400" b="1" dirty="0" smtClean="0">
                <a:solidFill>
                  <a:schemeClr val="tx1"/>
                </a:solidFill>
              </a:rPr>
              <a:t>17h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solidFill>
                  <a:schemeClr val="tx1"/>
                </a:solidFill>
              </a:rPr>
              <a:t>Le </a:t>
            </a:r>
            <a:r>
              <a:rPr lang="fr-FR" sz="2400" b="1" dirty="0">
                <a:solidFill>
                  <a:schemeClr val="tx1"/>
                </a:solidFill>
              </a:rPr>
              <a:t>jeudi 13 juin de 16h à </a:t>
            </a:r>
            <a:r>
              <a:rPr lang="fr-FR" sz="2400" b="1" dirty="0" smtClean="0">
                <a:solidFill>
                  <a:schemeClr val="tx1"/>
                </a:solidFill>
              </a:rPr>
              <a:t>19h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solidFill>
                  <a:schemeClr val="tx1"/>
                </a:solidFill>
              </a:rPr>
              <a:t>le </a:t>
            </a:r>
            <a:r>
              <a:rPr lang="fr-FR" sz="2400" b="1" dirty="0">
                <a:solidFill>
                  <a:schemeClr val="tx1"/>
                </a:solidFill>
              </a:rPr>
              <a:t>vendredi 14 juin de 14h à 17h</a:t>
            </a:r>
            <a:endParaRPr lang="fr-FR" altLang="fr-FR" sz="2400" b="1" u="sng" dirty="0">
              <a:solidFill>
                <a:schemeClr val="tx1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4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u="sng" dirty="0">
                <a:solidFill>
                  <a:srgbClr val="FFFFFF"/>
                </a:solidFill>
              </a:rPr>
              <a:t>au collège Toulouse Lautrec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Les modalités détaillées seront précisées sur l’ENT et dans un mail que recevront les collèges Rosa Parks, </a:t>
            </a:r>
            <a:r>
              <a:rPr lang="fr-FR" altLang="fr-FR" sz="2000" dirty="0" err="1">
                <a:solidFill>
                  <a:srgbClr val="FFFFFF"/>
                </a:solidFill>
              </a:rPr>
              <a:t>Hubertine</a:t>
            </a:r>
            <a:r>
              <a:rPr lang="fr-FR" altLang="fr-FR" sz="2000" dirty="0">
                <a:solidFill>
                  <a:srgbClr val="FFFFFF"/>
                </a:solidFill>
              </a:rPr>
              <a:t> </a:t>
            </a:r>
            <a:r>
              <a:rPr lang="fr-FR" altLang="fr-FR" sz="2000" dirty="0" err="1">
                <a:solidFill>
                  <a:srgbClr val="FFFFFF"/>
                </a:solidFill>
              </a:rPr>
              <a:t>Auclert</a:t>
            </a:r>
            <a:r>
              <a:rPr lang="fr-FR" altLang="fr-FR" sz="2000" dirty="0">
                <a:solidFill>
                  <a:srgbClr val="FFFFFF"/>
                </a:solidFill>
              </a:rPr>
              <a:t>, Camille Claudel, Toulouse Lautrec et Georges </a:t>
            </a:r>
            <a:r>
              <a:rPr lang="fr-FR" altLang="fr-FR" sz="2000" dirty="0" err="1">
                <a:solidFill>
                  <a:srgbClr val="FFFFFF"/>
                </a:solidFill>
              </a:rPr>
              <a:t>Chaumeton</a:t>
            </a:r>
            <a:r>
              <a:rPr lang="fr-FR" altLang="fr-FR" sz="2000" dirty="0">
                <a:solidFill>
                  <a:srgbClr val="FFFFFF"/>
                </a:solidFill>
              </a:rPr>
              <a:t> d’ici quelques jours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89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xmlns="" id="{D0612B2E-3295-9D8E-E1C7-1DFC29300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38" y="4265762"/>
            <a:ext cx="1944216" cy="503238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3000450" y="4869160"/>
            <a:ext cx="6552728" cy="395734"/>
          </a:xfrm>
          <a:prstGeom prst="roundRect">
            <a:avLst>
              <a:gd name="adj" fmla="val 292"/>
            </a:avLst>
          </a:prstGeom>
          <a:solidFill>
            <a:srgbClr val="9999FF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10243" name="AutoShape 2"/>
          <p:cNvSpPr>
            <a:spLocks noChangeArrowheads="1"/>
          </p:cNvSpPr>
          <p:nvPr/>
        </p:nvSpPr>
        <p:spPr bwMode="auto">
          <a:xfrm>
            <a:off x="853138" y="2996952"/>
            <a:ext cx="1368425" cy="503238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5304706" y="1079500"/>
            <a:ext cx="5809382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b="1" dirty="0">
                <a:solidFill>
                  <a:srgbClr val="000000"/>
                </a:solidFill>
              </a:rPr>
              <a:t>Les canaux de communication avant l’ouverture</a:t>
            </a:r>
          </a:p>
        </p:txBody>
      </p:sp>
      <p:sp>
        <p:nvSpPr>
          <p:cNvPr id="2" name="Text Box 14">
            <a:extLst>
              <a:ext uri="{FF2B5EF4-FFF2-40B4-BE49-F238E27FC236}">
                <a16:creationId xmlns:a16="http://schemas.microsoft.com/office/drawing/2014/main" xmlns="" id="{F69BA1D6-B033-6759-2D09-0822614AE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521" y="2276872"/>
            <a:ext cx="10291590" cy="3797660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Plusieurs outils pour communiquer ou </a:t>
            </a:r>
            <a:r>
              <a:rPr lang="fr-FR" altLang="fr-FR" sz="2000" dirty="0" smtClean="0">
                <a:solidFill>
                  <a:srgbClr val="FFFFFF"/>
                </a:solidFill>
              </a:rPr>
              <a:t>découvrir </a:t>
            </a:r>
            <a:r>
              <a:rPr lang="fr-FR" altLang="fr-FR" sz="2000" dirty="0">
                <a:solidFill>
                  <a:srgbClr val="FFFFFF"/>
                </a:solidFill>
              </a:rPr>
              <a:t>des informations </a:t>
            </a:r>
            <a:r>
              <a:rPr lang="fr-FR" altLang="fr-FR" sz="2000" dirty="0" smtClean="0">
                <a:solidFill>
                  <a:srgbClr val="FFFFFF"/>
                </a:solidFill>
              </a:rPr>
              <a:t>sur le collège </a:t>
            </a:r>
            <a:r>
              <a:rPr lang="fr-FR" altLang="fr-FR" sz="2000" dirty="0" smtClean="0">
                <a:solidFill>
                  <a:srgbClr val="FFFFFF"/>
                </a:solidFill>
              </a:rPr>
              <a:t>:</a:t>
            </a:r>
            <a:r>
              <a:rPr lang="fr-FR" altLang="fr-FR" sz="2000" dirty="0">
                <a:solidFill>
                  <a:srgbClr val="FFFFFF"/>
                </a:solidFill>
              </a:rPr>
              <a:t/>
            </a:r>
            <a:br>
              <a:rPr lang="fr-FR" altLang="fr-FR" sz="2000" dirty="0">
                <a:solidFill>
                  <a:srgbClr val="FFFFFF"/>
                </a:solidFill>
              </a:rPr>
            </a:br>
            <a:r>
              <a:rPr lang="fr-FR" altLang="fr-FR" sz="2000" dirty="0">
                <a:solidFill>
                  <a:srgbClr val="FFFFFF"/>
                </a:solidFill>
              </a:rPr>
              <a:t/>
            </a:r>
            <a:br>
              <a:rPr lang="fr-FR" altLang="fr-FR" sz="2000" dirty="0">
                <a:solidFill>
                  <a:srgbClr val="FFFFFF"/>
                </a:solidFill>
              </a:rPr>
            </a:br>
            <a:r>
              <a:rPr lang="fr-FR" altLang="fr-FR" sz="2000" b="1" dirty="0">
                <a:solidFill>
                  <a:srgbClr val="000000"/>
                </a:solidFill>
              </a:rPr>
              <a:t>l’ENT				</a:t>
            </a:r>
            <a:r>
              <a:rPr lang="fr-FR" altLang="fr-FR" sz="2000" dirty="0">
                <a:solidFill>
                  <a:srgbClr val="FFFFFF"/>
                </a:solidFill>
              </a:rPr>
              <a:t>(Espace Numérique de Travail) – informations générales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https://paleficat.ecollege.haute-garonne.fr/</a:t>
            </a: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chemeClr val="tx1"/>
                </a:solidFill>
              </a:rPr>
              <a:t>La messagerie</a:t>
            </a:r>
            <a:r>
              <a:rPr lang="fr-FR" altLang="fr-FR" sz="2000" dirty="0">
                <a:solidFill>
                  <a:srgbClr val="FFFFFF"/>
                </a:solidFill>
              </a:rPr>
              <a:t>		0313167z@ac-toulouse.fr	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Pour les futurs 5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, </a:t>
            </a:r>
            <a:r>
              <a:rPr lang="fr-FR" altLang="fr-FR" sz="2000" b="1" dirty="0">
                <a:solidFill>
                  <a:schemeClr val="tx1"/>
                </a:solidFill>
              </a:rPr>
              <a:t>des messages envoyés aux établissements d’origine</a:t>
            </a:r>
            <a:r>
              <a:rPr lang="fr-FR" altLang="fr-FR" sz="2000" dirty="0">
                <a:solidFill>
                  <a:srgbClr val="FFFFFF"/>
                </a:solidFill>
              </a:rPr>
              <a:t>, 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Rosa Parks, </a:t>
            </a:r>
            <a:r>
              <a:rPr lang="fr-FR" altLang="fr-FR" sz="2000" dirty="0" err="1">
                <a:solidFill>
                  <a:srgbClr val="FFFFFF"/>
                </a:solidFill>
              </a:rPr>
              <a:t>Hubertine</a:t>
            </a:r>
            <a:r>
              <a:rPr lang="fr-FR" altLang="fr-FR" sz="2000" dirty="0">
                <a:solidFill>
                  <a:srgbClr val="FFFFFF"/>
                </a:solidFill>
              </a:rPr>
              <a:t> </a:t>
            </a:r>
            <a:r>
              <a:rPr lang="fr-FR" altLang="fr-FR" sz="2000" dirty="0" err="1">
                <a:solidFill>
                  <a:srgbClr val="FFFFFF"/>
                </a:solidFill>
              </a:rPr>
              <a:t>Auclert</a:t>
            </a:r>
            <a:r>
              <a:rPr lang="fr-FR" altLang="fr-FR" sz="2000" dirty="0">
                <a:solidFill>
                  <a:srgbClr val="FFFFFF"/>
                </a:solidFill>
              </a:rPr>
              <a:t>, Camille Claudel, Toulouse Lautrec et Georges </a:t>
            </a:r>
            <a:r>
              <a:rPr lang="fr-FR" altLang="fr-FR" sz="2000" dirty="0" err="1">
                <a:solidFill>
                  <a:srgbClr val="FFFFFF"/>
                </a:solidFill>
              </a:rPr>
              <a:t>Chaumeton</a:t>
            </a:r>
            <a:endParaRPr lang="fr-FR" altLang="fr-F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407</Words>
  <Application>Microsoft Office PowerPoint</Application>
  <PresentationFormat>Personnalisé</PresentationFormat>
  <Paragraphs>92</Paragraphs>
  <Slides>6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Théodore Despeyrous   Rentrée des élèves de 6e  Lundi 4 septembre 2017 Réunion des parents d’élèves</dc:title>
  <dc:creator>helene baussard</dc:creator>
  <cp:lastModifiedBy>Utilisateur Windows</cp:lastModifiedBy>
  <cp:revision>112</cp:revision>
  <cp:lastPrinted>1601-01-01T00:00:00Z</cp:lastPrinted>
  <dcterms:created xsi:type="dcterms:W3CDTF">2017-09-02T18:07:13Z</dcterms:created>
  <dcterms:modified xsi:type="dcterms:W3CDTF">2024-05-21T13:58:45Z</dcterms:modified>
</cp:coreProperties>
</file>