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tags/tag4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6" r:id="rId2"/>
    <p:sldId id="480" r:id="rId3"/>
    <p:sldId id="528" r:id="rId4"/>
    <p:sldId id="482" r:id="rId5"/>
    <p:sldId id="481" r:id="rId6"/>
    <p:sldId id="520" r:id="rId7"/>
    <p:sldId id="515" r:id="rId8"/>
    <p:sldId id="516" r:id="rId9"/>
    <p:sldId id="517" r:id="rId10"/>
    <p:sldId id="432" r:id="rId11"/>
    <p:sldId id="524" r:id="rId12"/>
    <p:sldId id="527" r:id="rId13"/>
    <p:sldId id="525" r:id="rId14"/>
    <p:sldId id="526" r:id="rId15"/>
    <p:sldId id="519" r:id="rId16"/>
    <p:sldId id="521" r:id="rId17"/>
    <p:sldId id="523" r:id="rId18"/>
    <p:sldId id="388" r:id="rId19"/>
  </p:sldIdLst>
  <p:sldSz cx="9144000" cy="6858000" type="screen4x3"/>
  <p:notesSz cx="6797675" cy="992663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nsouici Malika" initials="BM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FFC9A"/>
    <a:srgbClr val="96E779"/>
    <a:srgbClr val="D282DA"/>
    <a:srgbClr val="A26A9F"/>
    <a:srgbClr val="C64F46"/>
    <a:srgbClr val="859973"/>
    <a:srgbClr val="FF0000"/>
    <a:srgbClr val="4F81BD"/>
    <a:srgbClr val="2A33E2"/>
    <a:srgbClr val="7A3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441" autoAdjust="0"/>
    <p:restoredTop sz="96265" autoAdjust="0"/>
  </p:normalViewPr>
  <p:slideViewPr>
    <p:cSldViewPr>
      <p:cViewPr varScale="1">
        <p:scale>
          <a:sx n="99" d="100"/>
          <a:sy n="99" d="100"/>
        </p:scale>
        <p:origin x="58" y="8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75" d="100"/>
          <a:sy n="75" d="100"/>
        </p:scale>
        <p:origin x="3306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45294" cy="497041"/>
          </a:xfrm>
          <a:prstGeom prst="rect">
            <a:avLst/>
          </a:prstGeom>
        </p:spPr>
        <p:txBody>
          <a:bodyPr vert="horz" lIns="90436" tIns="45218" rIns="90436" bIns="45218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814" y="2"/>
            <a:ext cx="2945294" cy="497041"/>
          </a:xfrm>
          <a:prstGeom prst="rect">
            <a:avLst/>
          </a:prstGeom>
        </p:spPr>
        <p:txBody>
          <a:bodyPr vert="horz" lIns="90436" tIns="45218" rIns="90436" bIns="45218" rtlCol="0"/>
          <a:lstStyle>
            <a:lvl1pPr algn="r">
              <a:defRPr sz="1200"/>
            </a:lvl1pPr>
          </a:lstStyle>
          <a:p>
            <a:fld id="{04FF4C87-5E2E-42EB-82B6-58B4A895C397}" type="datetimeFigureOut">
              <a:rPr lang="fr-FR" smtClean="0"/>
              <a:t>23/11/2023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9601"/>
            <a:ext cx="2945294" cy="497041"/>
          </a:xfrm>
          <a:prstGeom prst="rect">
            <a:avLst/>
          </a:prstGeom>
        </p:spPr>
        <p:txBody>
          <a:bodyPr vert="horz" lIns="90436" tIns="45218" rIns="90436" bIns="45218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814" y="9429601"/>
            <a:ext cx="2945294" cy="497041"/>
          </a:xfrm>
          <a:prstGeom prst="rect">
            <a:avLst/>
          </a:prstGeom>
        </p:spPr>
        <p:txBody>
          <a:bodyPr vert="horz" lIns="90436" tIns="45218" rIns="90436" bIns="45218" rtlCol="0" anchor="b"/>
          <a:lstStyle>
            <a:lvl1pPr algn="r">
              <a:defRPr sz="1200"/>
            </a:lvl1pPr>
          </a:lstStyle>
          <a:p>
            <a:fld id="{7F11BAE0-1666-40B7-B5F7-EF90D2BAB8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1347981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45294" cy="497041"/>
          </a:xfrm>
          <a:prstGeom prst="rect">
            <a:avLst/>
          </a:prstGeom>
        </p:spPr>
        <p:txBody>
          <a:bodyPr vert="horz" lIns="90807" tIns="45404" rIns="90807" bIns="45404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814" y="2"/>
            <a:ext cx="2945294" cy="497041"/>
          </a:xfrm>
          <a:prstGeom prst="rect">
            <a:avLst/>
          </a:prstGeom>
        </p:spPr>
        <p:txBody>
          <a:bodyPr vert="horz" lIns="90807" tIns="45404" rIns="90807" bIns="45404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DC01F29-582F-475B-8107-D4097A315126}" type="datetimeFigureOut">
              <a:rPr lang="fr-FR"/>
              <a:pPr>
                <a:defRPr/>
              </a:pPr>
              <a:t>23/11/2023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1363"/>
            <a:ext cx="4965700" cy="37258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807" tIns="45404" rIns="90807" bIns="45404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927" y="4715586"/>
            <a:ext cx="5437827" cy="4467066"/>
          </a:xfrm>
          <a:prstGeom prst="rect">
            <a:avLst/>
          </a:prstGeom>
        </p:spPr>
        <p:txBody>
          <a:bodyPr vert="horz" lIns="90807" tIns="45404" rIns="90807" bIns="45404" rtlCol="0"/>
          <a:lstStyle/>
          <a:p>
            <a:pPr lvl="0"/>
            <a:r>
              <a:rPr lang="fr-FR" noProof="0"/>
              <a:t>Modifiez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027"/>
            <a:ext cx="2945294" cy="497041"/>
          </a:xfrm>
          <a:prstGeom prst="rect">
            <a:avLst/>
          </a:prstGeom>
        </p:spPr>
        <p:txBody>
          <a:bodyPr vert="horz" lIns="90807" tIns="45404" rIns="90807" bIns="45404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814" y="9428027"/>
            <a:ext cx="2945294" cy="497041"/>
          </a:xfrm>
          <a:prstGeom prst="rect">
            <a:avLst/>
          </a:prstGeom>
        </p:spPr>
        <p:txBody>
          <a:bodyPr vert="horz" lIns="90807" tIns="45404" rIns="90807" bIns="45404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A28981E-53E6-4CB5-BDD3-3CDA27D249F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8658045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123394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94541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411878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1477829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981654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67457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85954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44539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50423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94644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72101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20449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50768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435204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  <a:endParaRPr lang="fr-BE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0" y="6597352"/>
            <a:ext cx="4114800" cy="260648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fr-FR"/>
              <a:t>CD31 - DGD EP - DE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121626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6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0" y="6597352"/>
            <a:ext cx="4114800" cy="260648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fr-FR"/>
              <a:t>CD31 - DGD EP - DE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183598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6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0" y="6597352"/>
            <a:ext cx="4114800" cy="260648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fr-FR"/>
              <a:t>CD31 - DGD EP - DE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188171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6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0" y="6597352"/>
            <a:ext cx="4114800" cy="260648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fr-FR"/>
              <a:t>CD31 - DGD EP - DE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379856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0" y="6597352"/>
            <a:ext cx="4114800" cy="260648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fr-FR"/>
              <a:t>CD31 - DGD EP - DE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291783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0" y="6597352"/>
            <a:ext cx="4114800" cy="260648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fr-FR"/>
              <a:t>CD31 - DGD EP - DE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181546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9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0" y="6597352"/>
            <a:ext cx="4114800" cy="260648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fr-FR"/>
              <a:t>CD31 - DGD EP - DE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406993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0" y="6597352"/>
            <a:ext cx="4114800" cy="260648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fr-FR"/>
              <a:t>CD31 - DGD EP - DE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279664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0" y="6597352"/>
            <a:ext cx="4114800" cy="260648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fr-FR"/>
              <a:t>CD31 - DGD EP - DE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637139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0" y="6597352"/>
            <a:ext cx="4114800" cy="260648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fr-FR"/>
              <a:t>CD31 - DGD EP - DE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897752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BE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0" y="6597352"/>
            <a:ext cx="4114800" cy="260648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fr-FR"/>
              <a:t>CD31 - DGD EP - DE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246216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 style du titre</a:t>
            </a:r>
            <a:endParaRPr lang="fr-BE" altLang="fr-FR"/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2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dirty="0"/>
              <a:t>Cliquez pour modifier les styles du texte du masque</a:t>
            </a:r>
          </a:p>
          <a:p>
            <a:pPr lvl="1"/>
            <a:r>
              <a:rPr lang="fr-FR" altLang="fr-FR" dirty="0"/>
              <a:t>Deuxième niveau</a:t>
            </a:r>
          </a:p>
          <a:p>
            <a:pPr lvl="2"/>
            <a:r>
              <a:rPr lang="fr-FR" altLang="fr-FR" dirty="0"/>
              <a:t>Troisième niveau</a:t>
            </a:r>
          </a:p>
          <a:p>
            <a:pPr lvl="3"/>
            <a:r>
              <a:rPr lang="fr-FR" altLang="fr-FR" dirty="0"/>
              <a:t>Quatrième niveau</a:t>
            </a:r>
          </a:p>
          <a:p>
            <a:pPr lvl="4"/>
            <a:r>
              <a:rPr lang="fr-FR" altLang="fr-FR" dirty="0"/>
              <a:t>Cinquième niveau</a:t>
            </a:r>
            <a:endParaRPr lang="fr-BE" altLang="fr-FR" dirty="0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0" y="6597352"/>
            <a:ext cx="4114800" cy="260648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fr-FR"/>
              <a:t>CD31 - DGD EP - DE</a:t>
            </a:r>
            <a:endParaRPr lang="fr-BE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4792972" y="6597354"/>
            <a:ext cx="50526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D7C7BA8E-1BD5-4ACE-AF08-7AAAEE524CDA}" type="slidenum">
              <a:rPr lang="fr-BE" sz="1400" b="0" smtClean="0"/>
              <a:pPr/>
              <a:t>‹N°›</a:t>
            </a:fld>
            <a:endParaRPr lang="fr-FR" sz="1400" b="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  <p:hf sldNum="0"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tags" Target="../tags/tag14.xml"/><Relationship Id="rId18" Type="http://schemas.openxmlformats.org/officeDocument/2006/relationships/tags" Target="../tags/tag19.xml"/><Relationship Id="rId26" Type="http://schemas.openxmlformats.org/officeDocument/2006/relationships/tags" Target="../tags/tag27.xml"/><Relationship Id="rId39" Type="http://schemas.openxmlformats.org/officeDocument/2006/relationships/tags" Target="../tags/tag40.xml"/><Relationship Id="rId3" Type="http://schemas.openxmlformats.org/officeDocument/2006/relationships/tags" Target="../tags/tag4.xml"/><Relationship Id="rId21" Type="http://schemas.openxmlformats.org/officeDocument/2006/relationships/tags" Target="../tags/tag22.xml"/><Relationship Id="rId34" Type="http://schemas.openxmlformats.org/officeDocument/2006/relationships/tags" Target="../tags/tag35.xml"/><Relationship Id="rId42" Type="http://schemas.openxmlformats.org/officeDocument/2006/relationships/tags" Target="../tags/tag43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17" Type="http://schemas.openxmlformats.org/officeDocument/2006/relationships/tags" Target="../tags/tag18.xml"/><Relationship Id="rId25" Type="http://schemas.openxmlformats.org/officeDocument/2006/relationships/tags" Target="../tags/tag26.xml"/><Relationship Id="rId33" Type="http://schemas.openxmlformats.org/officeDocument/2006/relationships/tags" Target="../tags/tag34.xml"/><Relationship Id="rId38" Type="http://schemas.openxmlformats.org/officeDocument/2006/relationships/tags" Target="../tags/tag39.xml"/><Relationship Id="rId46" Type="http://schemas.openxmlformats.org/officeDocument/2006/relationships/notesSlide" Target="../notesSlides/notesSlide13.xml"/><Relationship Id="rId2" Type="http://schemas.openxmlformats.org/officeDocument/2006/relationships/tags" Target="../tags/tag3.xml"/><Relationship Id="rId16" Type="http://schemas.openxmlformats.org/officeDocument/2006/relationships/tags" Target="../tags/tag17.xml"/><Relationship Id="rId20" Type="http://schemas.openxmlformats.org/officeDocument/2006/relationships/tags" Target="../tags/tag21.xml"/><Relationship Id="rId29" Type="http://schemas.openxmlformats.org/officeDocument/2006/relationships/tags" Target="../tags/tag30.xml"/><Relationship Id="rId41" Type="http://schemas.openxmlformats.org/officeDocument/2006/relationships/tags" Target="../tags/tag42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24" Type="http://schemas.openxmlformats.org/officeDocument/2006/relationships/tags" Target="../tags/tag25.xml"/><Relationship Id="rId32" Type="http://schemas.openxmlformats.org/officeDocument/2006/relationships/tags" Target="../tags/tag33.xml"/><Relationship Id="rId37" Type="http://schemas.openxmlformats.org/officeDocument/2006/relationships/tags" Target="../tags/tag38.xml"/><Relationship Id="rId40" Type="http://schemas.openxmlformats.org/officeDocument/2006/relationships/tags" Target="../tags/tag41.xml"/><Relationship Id="rId45" Type="http://schemas.openxmlformats.org/officeDocument/2006/relationships/slideLayout" Target="../slideLayouts/slideLayout2.xml"/><Relationship Id="rId5" Type="http://schemas.openxmlformats.org/officeDocument/2006/relationships/tags" Target="../tags/tag6.xml"/><Relationship Id="rId15" Type="http://schemas.openxmlformats.org/officeDocument/2006/relationships/tags" Target="../tags/tag16.xml"/><Relationship Id="rId23" Type="http://schemas.openxmlformats.org/officeDocument/2006/relationships/tags" Target="../tags/tag24.xml"/><Relationship Id="rId28" Type="http://schemas.openxmlformats.org/officeDocument/2006/relationships/tags" Target="../tags/tag29.xml"/><Relationship Id="rId36" Type="http://schemas.openxmlformats.org/officeDocument/2006/relationships/tags" Target="../tags/tag37.xml"/><Relationship Id="rId10" Type="http://schemas.openxmlformats.org/officeDocument/2006/relationships/tags" Target="../tags/tag11.xml"/><Relationship Id="rId19" Type="http://schemas.openxmlformats.org/officeDocument/2006/relationships/tags" Target="../tags/tag20.xml"/><Relationship Id="rId31" Type="http://schemas.openxmlformats.org/officeDocument/2006/relationships/tags" Target="../tags/tag32.xml"/><Relationship Id="rId44" Type="http://schemas.openxmlformats.org/officeDocument/2006/relationships/tags" Target="../tags/tag45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tags" Target="../tags/tag15.xml"/><Relationship Id="rId22" Type="http://schemas.openxmlformats.org/officeDocument/2006/relationships/tags" Target="../tags/tag23.xml"/><Relationship Id="rId27" Type="http://schemas.openxmlformats.org/officeDocument/2006/relationships/tags" Target="../tags/tag28.xml"/><Relationship Id="rId30" Type="http://schemas.openxmlformats.org/officeDocument/2006/relationships/tags" Target="../tags/tag31.xml"/><Relationship Id="rId35" Type="http://schemas.openxmlformats.org/officeDocument/2006/relationships/tags" Target="../tags/tag36.xml"/><Relationship Id="rId43" Type="http://schemas.openxmlformats.org/officeDocument/2006/relationships/tags" Target="../tags/tag4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6.xml"/><Relationship Id="rId4" Type="http://schemas.openxmlformats.org/officeDocument/2006/relationships/hyperlink" Target="mailto:sectorisationcollege@cd31.fr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/>
          <p:cNvPicPr>
            <a:picLocks noChangeAspect="1"/>
          </p:cNvPicPr>
          <p:nvPr/>
        </p:nvPicPr>
        <p:blipFill>
          <a:blip r:embed="rId4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281924" cy="6185647"/>
          </a:xfrm>
          <a:prstGeom prst="rect">
            <a:avLst/>
          </a:prstGeom>
        </p:spPr>
      </p:pic>
      <p:sp>
        <p:nvSpPr>
          <p:cNvPr id="2051" name="ZoneTexte 7"/>
          <p:cNvSpPr txBox="1">
            <a:spLocks noChangeArrowheads="1"/>
          </p:cNvSpPr>
          <p:nvPr/>
        </p:nvSpPr>
        <p:spPr bwMode="auto">
          <a:xfrm>
            <a:off x="0" y="-27384"/>
            <a:ext cx="9281924" cy="3785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buNone/>
            </a:pPr>
            <a:endParaRPr lang="fr-FR" altLang="fr-FR" sz="1600" b="1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fr-FR" altLang="fr-FR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Conseil départemental</a:t>
            </a:r>
          </a:p>
          <a:p>
            <a:pPr algn="ctr">
              <a:buNone/>
            </a:pPr>
            <a:r>
              <a:rPr lang="fr-FR" altLang="fr-FR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Dialogue citoyen</a:t>
            </a:r>
          </a:p>
          <a:p>
            <a:pPr algn="ctr">
              <a:buNone/>
            </a:pPr>
            <a:r>
              <a:rPr lang="fr-FR" altLang="fr-FR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Rééquilibrage des secteurs des collèges du sud toulousain</a:t>
            </a:r>
          </a:p>
          <a:p>
            <a:pPr algn="ctr">
              <a:buNone/>
            </a:pPr>
            <a:r>
              <a:rPr lang="fr-FR" altLang="fr-FR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Réunion publique du</a:t>
            </a:r>
          </a:p>
          <a:p>
            <a:pPr algn="ctr">
              <a:buNone/>
            </a:pPr>
            <a:r>
              <a:rPr lang="fr-FR" altLang="fr-FR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23 novembre 2023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4509120"/>
            <a:ext cx="4294010" cy="3036898"/>
          </a:xfrm>
          <a:prstGeom prst="rect">
            <a:avLst/>
          </a:prstGeom>
        </p:spPr>
      </p:pic>
      <p:sp>
        <p:nvSpPr>
          <p:cNvPr id="7" name="Espace réservé de la date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CD31 - DGD EP - DE</a:t>
            </a:r>
            <a:endParaRPr lang="fr-BE" dirty="0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-47026"/>
            <a:ext cx="9144000" cy="618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>
              <a:buFont typeface="Wingdings" panose="05000000000000000000" pitchFamily="2" charset="2"/>
              <a:buChar char="Ø"/>
            </a:pPr>
            <a:endParaRPr lang="fr-FR" altLang="fr-FR" sz="3200" b="1" dirty="0">
              <a:solidFill>
                <a:schemeClr val="bg1"/>
              </a:solidFill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2" name="Triangle 1"/>
          <p:cNvSpPr/>
          <p:nvPr/>
        </p:nvSpPr>
        <p:spPr>
          <a:xfrm rot="5400000">
            <a:off x="1259632" y="311423"/>
            <a:ext cx="648072" cy="648072"/>
          </a:xfrm>
          <a:prstGeom prst="triangle">
            <a:avLst>
              <a:gd name="adj" fmla="val 56225"/>
            </a:avLst>
          </a:prstGeom>
          <a:solidFill>
            <a:srgbClr val="7A39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Rectangle 2"/>
          <p:cNvSpPr/>
          <p:nvPr/>
        </p:nvSpPr>
        <p:spPr>
          <a:xfrm>
            <a:off x="0" y="-47914"/>
            <a:ext cx="9150449" cy="1100649"/>
          </a:xfrm>
          <a:prstGeom prst="rect">
            <a:avLst/>
          </a:prstGeom>
          <a:solidFill>
            <a:srgbClr val="7A39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altLang="fr-FR" sz="3600" b="1" dirty="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Projections d’effectifs</a:t>
            </a:r>
          </a:p>
          <a:p>
            <a:pPr algn="ctr"/>
            <a:r>
              <a:rPr lang="fr-FR" altLang="fr-FR" sz="3600" b="1" dirty="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« si on ne fait rien »</a:t>
            </a:r>
          </a:p>
        </p:txBody>
      </p:sp>
      <p:sp>
        <p:nvSpPr>
          <p:cNvPr id="11" name="Espace réservé de la date 10"/>
          <p:cNvSpPr>
            <a:spLocks noGrp="1"/>
          </p:cNvSpPr>
          <p:nvPr>
            <p:ph type="dt" sz="half" idx="2"/>
          </p:nvPr>
        </p:nvSpPr>
        <p:spPr>
          <a:xfrm>
            <a:off x="47201" y="6570555"/>
            <a:ext cx="4114800" cy="260648"/>
          </a:xfrm>
        </p:spPr>
        <p:txBody>
          <a:bodyPr/>
          <a:lstStyle/>
          <a:p>
            <a:pPr>
              <a:defRPr/>
            </a:pPr>
            <a:r>
              <a:rPr lang="fr-FR" dirty="0"/>
              <a:t>CD31 - DGD EP - DE</a:t>
            </a:r>
            <a:endParaRPr lang="fr-BE" dirty="0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5013176"/>
            <a:ext cx="3275856" cy="2316818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539551" y="6093296"/>
            <a:ext cx="58326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Projections basées sur les données de rentrée 2022 et le constat de rentrée 2023</a:t>
            </a:r>
          </a:p>
          <a:p>
            <a:r>
              <a:rPr lang="fr-FR" sz="1200" dirty="0"/>
              <a:t>SEGPA : sections d'enseignement général et professionnel adapté</a:t>
            </a:r>
          </a:p>
        </p:txBody>
      </p:sp>
      <p:pic>
        <p:nvPicPr>
          <p:cNvPr id="13" name="Imag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5095687"/>
            <a:ext cx="5415998" cy="226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1935941" y="5281753"/>
            <a:ext cx="14401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/>
              <a:t>Divisions à 25 élèves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5724128" y="5281754"/>
            <a:ext cx="14401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/>
              <a:t>Divisions à 30 élèves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683568" y="4509120"/>
            <a:ext cx="532859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i="1" dirty="0"/>
              <a:t>*Sources constat de rentrée 2023 : Education nationale – CDEN novembre 2023</a:t>
            </a:r>
          </a:p>
          <a:p>
            <a:r>
              <a:rPr lang="fr-FR" sz="1000" i="1" dirty="0"/>
              <a:t>** Sources : Education nationale – rentrée </a:t>
            </a:r>
            <a:r>
              <a:rPr lang="fr-FR" sz="1000" i="1" dirty="0" smtClean="0"/>
              <a:t>2021</a:t>
            </a:r>
          </a:p>
          <a:p>
            <a:r>
              <a:rPr lang="fr-FR" sz="1000" i="1" dirty="0" smtClean="0"/>
              <a:t>*** 55 élèves de SEGPA à la rentrée 2023 à Jean Moulin</a:t>
            </a:r>
            <a:endParaRPr lang="fr-FR" sz="1000" i="1" dirty="0"/>
          </a:p>
        </p:txBody>
      </p:sp>
      <p:graphicFrame>
        <p:nvGraphicFramePr>
          <p:cNvPr id="15" name="Tableau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325416"/>
              </p:ext>
            </p:extLst>
          </p:nvPr>
        </p:nvGraphicFramePr>
        <p:xfrm>
          <a:off x="467544" y="1628800"/>
          <a:ext cx="7941852" cy="2610775"/>
        </p:xfrm>
        <a:graphic>
          <a:graphicData uri="http://schemas.openxmlformats.org/drawingml/2006/table">
            <a:tbl>
              <a:tblPr/>
              <a:tblGrid>
                <a:gridCol w="2016224">
                  <a:extLst>
                    <a:ext uri="{9D8B030D-6E8A-4147-A177-3AD203B41FA5}">
                      <a16:colId xmlns:a16="http://schemas.microsoft.com/office/drawing/2014/main" val="621783231"/>
                    </a:ext>
                  </a:extLst>
                </a:gridCol>
                <a:gridCol w="799742">
                  <a:extLst>
                    <a:ext uri="{9D8B030D-6E8A-4147-A177-3AD203B41FA5}">
                      <a16:colId xmlns:a16="http://schemas.microsoft.com/office/drawing/2014/main" val="591392096"/>
                    </a:ext>
                  </a:extLst>
                </a:gridCol>
                <a:gridCol w="745137">
                  <a:extLst>
                    <a:ext uri="{9D8B030D-6E8A-4147-A177-3AD203B41FA5}">
                      <a16:colId xmlns:a16="http://schemas.microsoft.com/office/drawing/2014/main" val="3739298898"/>
                    </a:ext>
                  </a:extLst>
                </a:gridCol>
                <a:gridCol w="521595">
                  <a:extLst>
                    <a:ext uri="{9D8B030D-6E8A-4147-A177-3AD203B41FA5}">
                      <a16:colId xmlns:a16="http://schemas.microsoft.com/office/drawing/2014/main" val="2248807983"/>
                    </a:ext>
                  </a:extLst>
                </a:gridCol>
                <a:gridCol w="521595">
                  <a:extLst>
                    <a:ext uri="{9D8B030D-6E8A-4147-A177-3AD203B41FA5}">
                      <a16:colId xmlns:a16="http://schemas.microsoft.com/office/drawing/2014/main" val="3374548478"/>
                    </a:ext>
                  </a:extLst>
                </a:gridCol>
                <a:gridCol w="447082">
                  <a:extLst>
                    <a:ext uri="{9D8B030D-6E8A-4147-A177-3AD203B41FA5}">
                      <a16:colId xmlns:a16="http://schemas.microsoft.com/office/drawing/2014/main" val="3870049744"/>
                    </a:ext>
                  </a:extLst>
                </a:gridCol>
                <a:gridCol w="447082">
                  <a:extLst>
                    <a:ext uri="{9D8B030D-6E8A-4147-A177-3AD203B41FA5}">
                      <a16:colId xmlns:a16="http://schemas.microsoft.com/office/drawing/2014/main" val="1633691361"/>
                    </a:ext>
                  </a:extLst>
                </a:gridCol>
                <a:gridCol w="447082">
                  <a:extLst>
                    <a:ext uri="{9D8B030D-6E8A-4147-A177-3AD203B41FA5}">
                      <a16:colId xmlns:a16="http://schemas.microsoft.com/office/drawing/2014/main" val="1258244122"/>
                    </a:ext>
                  </a:extLst>
                </a:gridCol>
                <a:gridCol w="447082">
                  <a:extLst>
                    <a:ext uri="{9D8B030D-6E8A-4147-A177-3AD203B41FA5}">
                      <a16:colId xmlns:a16="http://schemas.microsoft.com/office/drawing/2014/main" val="683452862"/>
                    </a:ext>
                  </a:extLst>
                </a:gridCol>
                <a:gridCol w="447082">
                  <a:extLst>
                    <a:ext uri="{9D8B030D-6E8A-4147-A177-3AD203B41FA5}">
                      <a16:colId xmlns:a16="http://schemas.microsoft.com/office/drawing/2014/main" val="1033995091"/>
                    </a:ext>
                  </a:extLst>
                </a:gridCol>
                <a:gridCol w="521595">
                  <a:extLst>
                    <a:ext uri="{9D8B030D-6E8A-4147-A177-3AD203B41FA5}">
                      <a16:colId xmlns:a16="http://schemas.microsoft.com/office/drawing/2014/main" val="2942948274"/>
                    </a:ext>
                  </a:extLst>
                </a:gridCol>
                <a:gridCol w="580554">
                  <a:extLst>
                    <a:ext uri="{9D8B030D-6E8A-4147-A177-3AD203B41FA5}">
                      <a16:colId xmlns:a16="http://schemas.microsoft.com/office/drawing/2014/main" val="1320464418"/>
                    </a:ext>
                  </a:extLst>
                </a:gridCol>
              </a:tblGrid>
              <a:tr h="253848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Collèges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capacité théorique (25 élèves /div)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capacité max (30 élèves/div)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Constat </a:t>
                      </a:r>
                      <a:r>
                        <a:rPr lang="fr-F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R2022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Constat</a:t>
                      </a:r>
                      <a:r>
                        <a:rPr lang="fr-F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R2023*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Projections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IPS** collège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IPS** secteur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1629907"/>
                  </a:ext>
                </a:extLst>
              </a:tr>
              <a:tr h="45342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P2024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P2025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P2026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P2027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P2028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810979"/>
                  </a:ext>
                </a:extLst>
              </a:tr>
              <a:tr h="253848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SAINT ORENS Jacques Prévert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650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780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668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634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618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634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665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663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675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130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129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7823420"/>
                  </a:ext>
                </a:extLst>
              </a:tr>
              <a:tr h="253848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SAINT ORENS René </a:t>
                      </a:r>
                      <a:r>
                        <a:rPr lang="fr-F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Cassin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650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780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665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686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683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713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8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707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8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704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8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748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8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128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128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3648108"/>
                  </a:ext>
                </a:extLst>
              </a:tr>
              <a:tr h="345400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TOULOUSE Bellevue (dont élèves </a:t>
                      </a:r>
                      <a:r>
                        <a:rPr lang="fr-FR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Malepère</a:t>
                      </a: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725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870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760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792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8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837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8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940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1005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1036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1067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117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118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5886194"/>
                  </a:ext>
                </a:extLst>
              </a:tr>
              <a:tr h="253848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TOULOUSE Jean Moulin***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550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660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476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462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432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445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445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435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442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105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115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331731"/>
                  </a:ext>
                </a:extLst>
              </a:tr>
              <a:tr h="253848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TOULOUSE Jean Pierre Vernant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960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695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671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657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661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643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624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604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104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123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6477915"/>
                  </a:ext>
                </a:extLst>
              </a:tr>
              <a:tr h="253848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TOULOUSE Marcelin Berthelot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600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720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523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502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483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458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472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466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457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91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272613"/>
                  </a:ext>
                </a:extLst>
              </a:tr>
              <a:tr h="288862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VERNET Marcel Doret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625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750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551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521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518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524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538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537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527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123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123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5625922"/>
                  </a:ext>
                </a:extLst>
              </a:tr>
            </a:tbl>
          </a:graphicData>
        </a:graphic>
      </p:graphicFrame>
      <p:sp>
        <p:nvSpPr>
          <p:cNvPr id="8" name="ZoneTexte 7"/>
          <p:cNvSpPr txBox="1"/>
          <p:nvPr/>
        </p:nvSpPr>
        <p:spPr>
          <a:xfrm>
            <a:off x="467544" y="1196019"/>
            <a:ext cx="40324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Constats et projections hors SEGPA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210721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-47913"/>
            <a:ext cx="9150449" cy="812618"/>
          </a:xfrm>
          <a:prstGeom prst="rect">
            <a:avLst/>
          </a:prstGeom>
          <a:solidFill>
            <a:srgbClr val="7A39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altLang="fr-FR" sz="3600" b="1" dirty="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Proposition globale</a:t>
            </a:r>
          </a:p>
        </p:txBody>
      </p:sp>
      <p:sp>
        <p:nvSpPr>
          <p:cNvPr id="13" name="Espace réservé de la date 10"/>
          <p:cNvSpPr>
            <a:spLocks noGrp="1"/>
          </p:cNvSpPr>
          <p:nvPr>
            <p:ph type="dt" sz="half" idx="2"/>
          </p:nvPr>
        </p:nvSpPr>
        <p:spPr>
          <a:xfrm>
            <a:off x="47201" y="6570555"/>
            <a:ext cx="4114800" cy="260648"/>
          </a:xfrm>
        </p:spPr>
        <p:txBody>
          <a:bodyPr/>
          <a:lstStyle/>
          <a:p>
            <a:pPr>
              <a:defRPr/>
            </a:pPr>
            <a:r>
              <a:rPr lang="fr-FR" dirty="0"/>
              <a:t>CD31 - DGD EP – DE</a:t>
            </a:r>
            <a:endParaRPr lang="fr-BE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50" y="764705"/>
            <a:ext cx="4656500" cy="6093295"/>
          </a:xfrm>
          <a:prstGeom prst="rect">
            <a:avLst/>
          </a:prstGeom>
        </p:spPr>
      </p:pic>
      <p:cxnSp>
        <p:nvCxnSpPr>
          <p:cNvPr id="5" name="Connecteur droit avec flèche 4"/>
          <p:cNvCxnSpPr/>
          <p:nvPr/>
        </p:nvCxnSpPr>
        <p:spPr>
          <a:xfrm flipH="1" flipV="1">
            <a:off x="4860032" y="1052736"/>
            <a:ext cx="216024" cy="504056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6903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-47913"/>
            <a:ext cx="9150449" cy="812618"/>
          </a:xfrm>
          <a:prstGeom prst="rect">
            <a:avLst/>
          </a:prstGeom>
          <a:solidFill>
            <a:srgbClr val="7A39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altLang="fr-FR" sz="3600" b="1" dirty="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Proposition - Toulouse</a:t>
            </a:r>
          </a:p>
        </p:txBody>
      </p:sp>
      <p:sp>
        <p:nvSpPr>
          <p:cNvPr id="13" name="Espace réservé de la date 10"/>
          <p:cNvSpPr>
            <a:spLocks noGrp="1"/>
          </p:cNvSpPr>
          <p:nvPr>
            <p:ph type="dt" sz="half" idx="2"/>
          </p:nvPr>
        </p:nvSpPr>
        <p:spPr>
          <a:xfrm>
            <a:off x="47201" y="6570555"/>
            <a:ext cx="4114800" cy="260648"/>
          </a:xfrm>
        </p:spPr>
        <p:txBody>
          <a:bodyPr/>
          <a:lstStyle/>
          <a:p>
            <a:pPr>
              <a:defRPr/>
            </a:pPr>
            <a:r>
              <a:rPr lang="fr-FR" dirty="0"/>
              <a:t>CD31 - DGD EP – DE</a:t>
            </a:r>
            <a:endParaRPr lang="fr-BE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836712"/>
            <a:ext cx="8928992" cy="5987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4416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8510" y="332656"/>
            <a:ext cx="5186980" cy="652534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0" y="-47913"/>
            <a:ext cx="9150449" cy="812618"/>
          </a:xfrm>
          <a:prstGeom prst="rect">
            <a:avLst/>
          </a:prstGeom>
          <a:solidFill>
            <a:srgbClr val="7A39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altLang="fr-FR" sz="3600" b="1" dirty="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Proposition - Aureville</a:t>
            </a:r>
          </a:p>
        </p:txBody>
      </p:sp>
      <p:sp>
        <p:nvSpPr>
          <p:cNvPr id="13" name="Espace réservé de la date 10"/>
          <p:cNvSpPr>
            <a:spLocks noGrp="1"/>
          </p:cNvSpPr>
          <p:nvPr>
            <p:ph type="dt" sz="half" idx="2"/>
          </p:nvPr>
        </p:nvSpPr>
        <p:spPr>
          <a:xfrm>
            <a:off x="47201" y="6570555"/>
            <a:ext cx="4114800" cy="260648"/>
          </a:xfrm>
        </p:spPr>
        <p:txBody>
          <a:bodyPr/>
          <a:lstStyle/>
          <a:p>
            <a:pPr>
              <a:defRPr/>
            </a:pPr>
            <a:r>
              <a:rPr lang="fr-FR" dirty="0"/>
              <a:t>CD31 - DGD EP – DE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740980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-47913"/>
            <a:ext cx="9150449" cy="812618"/>
          </a:xfrm>
          <a:prstGeom prst="rect">
            <a:avLst/>
          </a:prstGeom>
          <a:solidFill>
            <a:srgbClr val="7A39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altLang="fr-FR" sz="3200" b="1" dirty="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Proposition - Saint-Orens de Gameville</a:t>
            </a:r>
          </a:p>
        </p:txBody>
      </p:sp>
      <p:sp>
        <p:nvSpPr>
          <p:cNvPr id="13" name="Espace réservé de la date 10"/>
          <p:cNvSpPr>
            <a:spLocks noGrp="1"/>
          </p:cNvSpPr>
          <p:nvPr>
            <p:ph type="dt" sz="half" idx="2"/>
          </p:nvPr>
        </p:nvSpPr>
        <p:spPr>
          <a:xfrm>
            <a:off x="47201" y="6570555"/>
            <a:ext cx="4114800" cy="260648"/>
          </a:xfrm>
        </p:spPr>
        <p:txBody>
          <a:bodyPr/>
          <a:lstStyle/>
          <a:p>
            <a:pPr>
              <a:defRPr/>
            </a:pPr>
            <a:r>
              <a:rPr lang="fr-FR" dirty="0"/>
              <a:t>CD31 - DGD EP – DE</a:t>
            </a:r>
            <a:endParaRPr lang="fr-BE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57" y="810555"/>
            <a:ext cx="8964487" cy="57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8233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-47913"/>
            <a:ext cx="9150449" cy="812618"/>
          </a:xfrm>
          <a:prstGeom prst="rect">
            <a:avLst/>
          </a:prstGeom>
          <a:solidFill>
            <a:srgbClr val="7A39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altLang="fr-FR" sz="3600" b="1" dirty="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Effectifs projetés</a:t>
            </a:r>
          </a:p>
        </p:txBody>
      </p:sp>
      <p:sp>
        <p:nvSpPr>
          <p:cNvPr id="13" name="Espace réservé de la date 10"/>
          <p:cNvSpPr>
            <a:spLocks noGrp="1"/>
          </p:cNvSpPr>
          <p:nvPr>
            <p:ph type="dt" sz="half" idx="2"/>
          </p:nvPr>
        </p:nvSpPr>
        <p:spPr>
          <a:xfrm>
            <a:off x="47201" y="6570555"/>
            <a:ext cx="4114800" cy="260648"/>
          </a:xfrm>
        </p:spPr>
        <p:txBody>
          <a:bodyPr/>
          <a:lstStyle/>
          <a:p>
            <a:pPr>
              <a:defRPr/>
            </a:pPr>
            <a:r>
              <a:rPr lang="fr-FR" dirty="0"/>
              <a:t>CD31 - DGD EP – DE</a:t>
            </a:r>
            <a:endParaRPr lang="fr-BE" dirty="0"/>
          </a:p>
        </p:txBody>
      </p:sp>
      <p:sp>
        <p:nvSpPr>
          <p:cNvPr id="5" name="ZoneTexte 4"/>
          <p:cNvSpPr txBox="1"/>
          <p:nvPr/>
        </p:nvSpPr>
        <p:spPr>
          <a:xfrm>
            <a:off x="611560" y="5727835"/>
            <a:ext cx="64087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Projections basées sur les données de rentrée 2022 et le constat de rentrée 2023</a:t>
            </a:r>
          </a:p>
          <a:p>
            <a:r>
              <a:rPr lang="fr-FR" sz="1200" dirty="0"/>
              <a:t>SEGPA : sections d'enseignement général et professionnel adapté</a:t>
            </a:r>
          </a:p>
        </p:txBody>
      </p:sp>
      <p:pic>
        <p:nvPicPr>
          <p:cNvPr id="8" name="Imag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5095687"/>
            <a:ext cx="5415998" cy="226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1935941" y="5281753"/>
            <a:ext cx="14401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/>
              <a:t>Divisions à 25 élèves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5724128" y="5281754"/>
            <a:ext cx="14401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/>
              <a:t>Divisions à 30 élèves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406022" y="936383"/>
            <a:ext cx="40324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Constats et projections hors SEGPA</a:t>
            </a:r>
            <a:endParaRPr lang="fr-FR" sz="1400" dirty="0"/>
          </a:p>
        </p:txBody>
      </p:sp>
      <p:graphicFrame>
        <p:nvGraphicFramePr>
          <p:cNvPr id="15" name="Tableau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0906030"/>
              </p:ext>
            </p:extLst>
          </p:nvPr>
        </p:nvGraphicFramePr>
        <p:xfrm>
          <a:off x="467545" y="1412776"/>
          <a:ext cx="7964399" cy="2857020"/>
        </p:xfrm>
        <a:graphic>
          <a:graphicData uri="http://schemas.openxmlformats.org/drawingml/2006/table">
            <a:tbl>
              <a:tblPr/>
              <a:tblGrid>
                <a:gridCol w="2005795">
                  <a:extLst>
                    <a:ext uri="{9D8B030D-6E8A-4147-A177-3AD203B41FA5}">
                      <a16:colId xmlns:a16="http://schemas.microsoft.com/office/drawing/2014/main" val="1740492363"/>
                    </a:ext>
                  </a:extLst>
                </a:gridCol>
                <a:gridCol w="817176">
                  <a:extLst>
                    <a:ext uri="{9D8B030D-6E8A-4147-A177-3AD203B41FA5}">
                      <a16:colId xmlns:a16="http://schemas.microsoft.com/office/drawing/2014/main" val="2068128178"/>
                    </a:ext>
                  </a:extLst>
                </a:gridCol>
                <a:gridCol w="742887">
                  <a:extLst>
                    <a:ext uri="{9D8B030D-6E8A-4147-A177-3AD203B41FA5}">
                      <a16:colId xmlns:a16="http://schemas.microsoft.com/office/drawing/2014/main" val="188392834"/>
                    </a:ext>
                  </a:extLst>
                </a:gridCol>
                <a:gridCol w="520021">
                  <a:extLst>
                    <a:ext uri="{9D8B030D-6E8A-4147-A177-3AD203B41FA5}">
                      <a16:colId xmlns:a16="http://schemas.microsoft.com/office/drawing/2014/main" val="1583661795"/>
                    </a:ext>
                  </a:extLst>
                </a:gridCol>
                <a:gridCol w="520021">
                  <a:extLst>
                    <a:ext uri="{9D8B030D-6E8A-4147-A177-3AD203B41FA5}">
                      <a16:colId xmlns:a16="http://schemas.microsoft.com/office/drawing/2014/main" val="4269925527"/>
                    </a:ext>
                  </a:extLst>
                </a:gridCol>
                <a:gridCol w="445732">
                  <a:extLst>
                    <a:ext uri="{9D8B030D-6E8A-4147-A177-3AD203B41FA5}">
                      <a16:colId xmlns:a16="http://schemas.microsoft.com/office/drawing/2014/main" val="3111843655"/>
                    </a:ext>
                  </a:extLst>
                </a:gridCol>
                <a:gridCol w="445732">
                  <a:extLst>
                    <a:ext uri="{9D8B030D-6E8A-4147-A177-3AD203B41FA5}">
                      <a16:colId xmlns:a16="http://schemas.microsoft.com/office/drawing/2014/main" val="992802438"/>
                    </a:ext>
                  </a:extLst>
                </a:gridCol>
                <a:gridCol w="445732">
                  <a:extLst>
                    <a:ext uri="{9D8B030D-6E8A-4147-A177-3AD203B41FA5}">
                      <a16:colId xmlns:a16="http://schemas.microsoft.com/office/drawing/2014/main" val="3902284786"/>
                    </a:ext>
                  </a:extLst>
                </a:gridCol>
                <a:gridCol w="445732">
                  <a:extLst>
                    <a:ext uri="{9D8B030D-6E8A-4147-A177-3AD203B41FA5}">
                      <a16:colId xmlns:a16="http://schemas.microsoft.com/office/drawing/2014/main" val="2766651798"/>
                    </a:ext>
                  </a:extLst>
                </a:gridCol>
                <a:gridCol w="445732">
                  <a:extLst>
                    <a:ext uri="{9D8B030D-6E8A-4147-A177-3AD203B41FA5}">
                      <a16:colId xmlns:a16="http://schemas.microsoft.com/office/drawing/2014/main" val="1689915559"/>
                    </a:ext>
                  </a:extLst>
                </a:gridCol>
                <a:gridCol w="520021">
                  <a:extLst>
                    <a:ext uri="{9D8B030D-6E8A-4147-A177-3AD203B41FA5}">
                      <a16:colId xmlns:a16="http://schemas.microsoft.com/office/drawing/2014/main" val="266689497"/>
                    </a:ext>
                  </a:extLst>
                </a:gridCol>
                <a:gridCol w="609818">
                  <a:extLst>
                    <a:ext uri="{9D8B030D-6E8A-4147-A177-3AD203B41FA5}">
                      <a16:colId xmlns:a16="http://schemas.microsoft.com/office/drawing/2014/main" val="2871009709"/>
                    </a:ext>
                  </a:extLst>
                </a:gridCol>
              </a:tblGrid>
              <a:tr h="289831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Collèges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capacité théorique (25 élèves /div)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capacité max (30 élèves/div)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Constat R2022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Constat R2023*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Projections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IPS**</a:t>
                      </a:r>
                      <a:endParaRPr lang="fr-FR" sz="11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ctr"/>
                      <a:r>
                        <a:rPr lang="fr-F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collège avant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IPS**</a:t>
                      </a:r>
                    </a:p>
                    <a:p>
                      <a:pPr algn="ctr" fontAlgn="ctr"/>
                      <a:r>
                        <a:rPr lang="fr-F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collège après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4479900"/>
                  </a:ext>
                </a:extLst>
              </a:tr>
              <a:tr h="500441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P2024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P2025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P2026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P2027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P2028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5536759"/>
                  </a:ext>
                </a:extLst>
              </a:tr>
              <a:tr h="280169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SAINT ORENS Jacques Prévert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650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780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668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634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626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652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692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700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715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8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130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129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4727731"/>
                  </a:ext>
                </a:extLst>
              </a:tr>
              <a:tr h="280169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SAINT ORENS René </a:t>
                      </a:r>
                      <a:r>
                        <a:rPr lang="fr-F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Cassin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650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780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665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686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674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692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676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660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699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128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129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564581"/>
                  </a:ext>
                </a:extLst>
              </a:tr>
              <a:tr h="280169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TOULOUSE Bellevue (dont élèves Malepère)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725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870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760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792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8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792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8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824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8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813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8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768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787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8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117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114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7423645"/>
                  </a:ext>
                </a:extLst>
              </a:tr>
              <a:tr h="280169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TOULOUSE Jean Moulin***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550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660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476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462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448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477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494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499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503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105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108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6677884"/>
                  </a:ext>
                </a:extLst>
              </a:tr>
              <a:tr h="280169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TOULOUSE Jean Pierre Vernant (dont élèves </a:t>
                      </a:r>
                      <a:r>
                        <a:rPr lang="fr-FR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Malepère</a:t>
                      </a: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960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695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671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675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722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751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781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774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104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104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7201060"/>
                  </a:ext>
                </a:extLst>
              </a:tr>
              <a:tr h="280169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TOULOUSE Marcelin Berthelot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600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720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523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502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482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455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467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459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450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91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91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3793831"/>
                  </a:ext>
                </a:extLst>
              </a:tr>
              <a:tr h="264712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VERNET Marcel Doret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625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750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551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521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533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557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585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599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592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123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125</a:t>
                      </a:r>
                    </a:p>
                  </a:txBody>
                  <a:tcPr marL="5400" marR="5400" marT="54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9355253"/>
                  </a:ext>
                </a:extLst>
              </a:tr>
            </a:tbl>
          </a:graphicData>
        </a:graphic>
      </p:graphicFrame>
      <p:sp>
        <p:nvSpPr>
          <p:cNvPr id="17" name="ZoneTexte 16"/>
          <p:cNvSpPr txBox="1"/>
          <p:nvPr/>
        </p:nvSpPr>
        <p:spPr>
          <a:xfrm>
            <a:off x="683568" y="4509120"/>
            <a:ext cx="532859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i="1" dirty="0"/>
              <a:t>*Sources constat de rentrée 2023 : Education nationale – CDEN novembre 2023</a:t>
            </a:r>
          </a:p>
          <a:p>
            <a:r>
              <a:rPr lang="fr-FR" sz="1000" i="1" dirty="0"/>
              <a:t>** Sources : Education nationale – rentrée </a:t>
            </a:r>
            <a:r>
              <a:rPr lang="fr-FR" sz="1000" i="1" dirty="0" smtClean="0"/>
              <a:t>2021</a:t>
            </a:r>
          </a:p>
          <a:p>
            <a:r>
              <a:rPr lang="fr-FR" sz="1000" i="1" dirty="0" smtClean="0"/>
              <a:t>*** 55 élèves de SEGPA à la rentrée 2023 à Jean Moulin</a:t>
            </a:r>
            <a:endParaRPr lang="fr-FR" sz="1000" i="1" dirty="0"/>
          </a:p>
        </p:txBody>
      </p:sp>
    </p:spTree>
    <p:extLst>
      <p:ext uri="{BB962C8B-B14F-4D97-AF65-F5344CB8AC3E}">
        <p14:creationId xmlns:p14="http://schemas.microsoft.com/office/powerpoint/2010/main" val="1612614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-47913"/>
            <a:ext cx="9150449" cy="812618"/>
          </a:xfrm>
          <a:prstGeom prst="rect">
            <a:avLst/>
          </a:prstGeom>
          <a:solidFill>
            <a:srgbClr val="7A39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altLang="fr-FR" sz="3600" b="1" dirty="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Planning dialogue citoyen</a:t>
            </a:r>
          </a:p>
        </p:txBody>
      </p:sp>
      <p:cxnSp>
        <p:nvCxnSpPr>
          <p:cNvPr id="5" name="OTLSHAPE_M_516c2b687a0e49c6ad1a04234904938f_Connector1"/>
          <p:cNvCxnSpPr/>
          <p:nvPr>
            <p:custDataLst>
              <p:tags r:id="rId1"/>
            </p:custDataLst>
          </p:nvPr>
        </p:nvCxnSpPr>
        <p:spPr>
          <a:xfrm>
            <a:off x="8156285" y="3609074"/>
            <a:ext cx="2396" cy="56700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OTLSHAPE_TB_00000000000000000000000000000000_ScaleContainer"/>
          <p:cNvSpPr/>
          <p:nvPr>
            <p:custDataLst>
              <p:tags r:id="rId2"/>
            </p:custDataLst>
          </p:nvPr>
        </p:nvSpPr>
        <p:spPr>
          <a:xfrm>
            <a:off x="514284" y="3113544"/>
            <a:ext cx="8115434" cy="285750"/>
          </a:xfrm>
          <a:prstGeom prst="round2DiagRect">
            <a:avLst>
              <a:gd name="adj1" fmla="val 100000"/>
              <a:gd name="adj2" fmla="val 0"/>
            </a:avLst>
          </a:prstGeom>
          <a:gradFill flip="none" rotWithShape="1">
            <a:gsLst>
              <a:gs pos="0">
                <a:srgbClr val="A6B727"/>
              </a:gs>
              <a:gs pos="100000">
                <a:srgbClr val="737F1C"/>
              </a:gs>
            </a:gsLst>
            <a:lin ang="5400000" scaled="1"/>
            <a:tileRect/>
          </a:gradFill>
          <a:ln w="12700" cap="flat" cmpd="sng" algn="ctr">
            <a:noFill/>
            <a:prstDash val="solid"/>
            <a:miter lim="800000"/>
          </a:ln>
          <a:effectLst>
            <a:reflection blurRad="6350" stA="50000" endA="300" endPos="55500" dist="50800" dir="5400000" sy="-100000" algn="bl" rotWithShape="0"/>
          </a:effectLst>
          <a:scene3d>
            <a:camera prst="orthographicFront"/>
            <a:lightRig rig="threePt" dir="t">
              <a:rot lat="0" lon="0" rev="8700000"/>
            </a:lightRig>
          </a:scene3d>
          <a:sp3d>
            <a:bevelT w="165100" h="1905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cxnSp>
        <p:nvCxnSpPr>
          <p:cNvPr id="7" name="OTLSHAPE_TB_00000000000000000000000000000000_Separator1"/>
          <p:cNvCxnSpPr/>
          <p:nvPr>
            <p:custDataLst>
              <p:tags r:id="rId3"/>
            </p:custDataLst>
          </p:nvPr>
        </p:nvCxnSpPr>
        <p:spPr>
          <a:xfrm>
            <a:off x="1520139" y="2962275"/>
            <a:ext cx="0" cy="1905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OTLSHAPE_TB_00000000000000000000000000000000_Separator2"/>
          <p:cNvCxnSpPr/>
          <p:nvPr>
            <p:custDataLst>
              <p:tags r:id="rId4"/>
            </p:custDataLst>
          </p:nvPr>
        </p:nvCxnSpPr>
        <p:spPr>
          <a:xfrm>
            <a:off x="2283104" y="2962275"/>
            <a:ext cx="0" cy="1905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TLSHAPE_TB_00000000000000000000000000000000_TimescaleInterval3"/>
          <p:cNvSpPr txBox="1"/>
          <p:nvPr>
            <p:custDataLst>
              <p:tags r:id="rId5"/>
            </p:custDataLst>
          </p:nvPr>
        </p:nvSpPr>
        <p:spPr>
          <a:xfrm>
            <a:off x="1455260" y="3455916"/>
            <a:ext cx="228716" cy="139541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endParaRPr lang="en-US" b="1" spc="-15" dirty="0">
              <a:solidFill>
                <a:schemeClr val="tx1">
                  <a:lumMod val="95000"/>
                  <a:lumOff val="5000"/>
                </a:schemeClr>
              </a:solidFill>
              <a:latin typeface="Calibri" panose="020F0502020204030204" pitchFamily="34" charset="0"/>
            </a:endParaRPr>
          </a:p>
        </p:txBody>
      </p:sp>
      <p:cxnSp>
        <p:nvCxnSpPr>
          <p:cNvPr id="10" name="OTLSHAPE_TB_00000000000000000000000000000000_Separator3"/>
          <p:cNvCxnSpPr/>
          <p:nvPr>
            <p:custDataLst>
              <p:tags r:id="rId6"/>
            </p:custDataLst>
          </p:nvPr>
        </p:nvCxnSpPr>
        <p:spPr>
          <a:xfrm>
            <a:off x="3239845" y="3083022"/>
            <a:ext cx="0" cy="1905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OTLSHAPE_TB_00000000000000000000000000000000_Separator4"/>
          <p:cNvCxnSpPr/>
          <p:nvPr>
            <p:custDataLst>
              <p:tags r:id="rId7"/>
            </p:custDataLst>
          </p:nvPr>
        </p:nvCxnSpPr>
        <p:spPr>
          <a:xfrm>
            <a:off x="3809035" y="2962275"/>
            <a:ext cx="0" cy="1905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TLSHAPE_TB_00000000000000000000000000000000_TimescaleInterval5"/>
          <p:cNvSpPr txBox="1"/>
          <p:nvPr>
            <p:custDataLst>
              <p:tags r:id="rId8"/>
            </p:custDataLst>
          </p:nvPr>
        </p:nvSpPr>
        <p:spPr>
          <a:xfrm>
            <a:off x="3809035" y="3457825"/>
            <a:ext cx="228716" cy="139541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endParaRPr lang="en-US" sz="1200" b="1" spc="-15" dirty="0">
              <a:solidFill>
                <a:schemeClr val="tx1">
                  <a:lumMod val="95000"/>
                  <a:lumOff val="5000"/>
                </a:schemeClr>
              </a:solidFill>
              <a:latin typeface="Calibri" panose="020F0502020204030204" pitchFamily="34" charset="0"/>
            </a:endParaRPr>
          </a:p>
        </p:txBody>
      </p:sp>
      <p:cxnSp>
        <p:nvCxnSpPr>
          <p:cNvPr id="14" name="OTLSHAPE_TB_00000000000000000000000000000000_Separator5"/>
          <p:cNvCxnSpPr/>
          <p:nvPr>
            <p:custDataLst>
              <p:tags r:id="rId9"/>
            </p:custDataLst>
          </p:nvPr>
        </p:nvCxnSpPr>
        <p:spPr>
          <a:xfrm>
            <a:off x="4572000" y="2962275"/>
            <a:ext cx="0" cy="1905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OTLSHAPE_TB_00000000000000000000000000000000_Separator6"/>
          <p:cNvCxnSpPr/>
          <p:nvPr>
            <p:custDataLst>
              <p:tags r:id="rId10"/>
            </p:custDataLst>
          </p:nvPr>
        </p:nvCxnSpPr>
        <p:spPr>
          <a:xfrm>
            <a:off x="5334965" y="2962275"/>
            <a:ext cx="0" cy="1905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OTLSHAPE_TB_00000000000000000000000000000000_Separator7"/>
          <p:cNvCxnSpPr/>
          <p:nvPr>
            <p:custDataLst>
              <p:tags r:id="rId11"/>
            </p:custDataLst>
          </p:nvPr>
        </p:nvCxnSpPr>
        <p:spPr>
          <a:xfrm>
            <a:off x="6097930" y="2962275"/>
            <a:ext cx="0" cy="1905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OTLSHAPE_TB_00000000000000000000000000000000_Separator8"/>
          <p:cNvCxnSpPr/>
          <p:nvPr>
            <p:custDataLst>
              <p:tags r:id="rId12"/>
            </p:custDataLst>
          </p:nvPr>
        </p:nvCxnSpPr>
        <p:spPr>
          <a:xfrm>
            <a:off x="6860896" y="2962275"/>
            <a:ext cx="0" cy="1905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TLSHAPE_TB_00000000000000000000000000000000_TimescaleInterval9"/>
          <p:cNvSpPr txBox="1"/>
          <p:nvPr>
            <p:custDataLst>
              <p:tags r:id="rId13"/>
            </p:custDataLst>
          </p:nvPr>
        </p:nvSpPr>
        <p:spPr>
          <a:xfrm>
            <a:off x="3715829" y="3183232"/>
            <a:ext cx="192424" cy="122713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200" b="1" spc="-15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</a:rPr>
              <a:t>     </a:t>
            </a:r>
            <a:r>
              <a:rPr lang="en-US" sz="1200" b="1" spc="-15" dirty="0" err="1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</a:rPr>
              <a:t>Janv</a:t>
            </a:r>
            <a:r>
              <a:rPr lang="en-US" sz="1200" b="1" spc="-15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</a:rPr>
              <a:t> 2024</a:t>
            </a:r>
          </a:p>
        </p:txBody>
      </p:sp>
      <p:cxnSp>
        <p:nvCxnSpPr>
          <p:cNvPr id="19" name="OTLSHAPE_TB_00000000000000000000000000000000_Separator9"/>
          <p:cNvCxnSpPr/>
          <p:nvPr>
            <p:custDataLst>
              <p:tags r:id="rId14"/>
            </p:custDataLst>
          </p:nvPr>
        </p:nvCxnSpPr>
        <p:spPr>
          <a:xfrm>
            <a:off x="7623861" y="2962275"/>
            <a:ext cx="0" cy="1905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TLSHAPE_TB_00000000000000000000000000000000_TimescaleInterval10"/>
          <p:cNvSpPr txBox="1"/>
          <p:nvPr>
            <p:custDataLst>
              <p:tags r:id="rId15"/>
            </p:custDataLst>
          </p:nvPr>
        </p:nvSpPr>
        <p:spPr>
          <a:xfrm>
            <a:off x="7704427" y="3182540"/>
            <a:ext cx="236351" cy="12409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200" b="1" spc="-15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</a:rPr>
              <a:t>   Sept 2024</a:t>
            </a:r>
          </a:p>
        </p:txBody>
      </p:sp>
      <p:sp>
        <p:nvSpPr>
          <p:cNvPr id="21" name="OTLSHAPE_M_780b5cc5ec854e32ac6a67a30b714185_Title"/>
          <p:cNvSpPr txBox="1"/>
          <p:nvPr>
            <p:custDataLst>
              <p:tags r:id="rId16"/>
            </p:custDataLst>
          </p:nvPr>
        </p:nvSpPr>
        <p:spPr>
          <a:xfrm>
            <a:off x="3286265" y="2053008"/>
            <a:ext cx="1533525" cy="49244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fr-FR" sz="1600" b="1" dirty="0">
                <a:solidFill>
                  <a:srgbClr val="00789B"/>
                </a:solidFill>
              </a:rPr>
              <a:t>Avis préalable </a:t>
            </a:r>
          </a:p>
          <a:p>
            <a:pPr algn="ctr"/>
            <a:r>
              <a:rPr lang="fr-FR" sz="1600" b="1" dirty="0">
                <a:solidFill>
                  <a:srgbClr val="00789B"/>
                </a:solidFill>
              </a:rPr>
              <a:t>du CDEN</a:t>
            </a:r>
            <a:r>
              <a:rPr lang="fr-FR" sz="1600" dirty="0"/>
              <a:t> </a:t>
            </a:r>
            <a:endParaRPr lang="en-US" sz="1600" b="1" spc="-3" dirty="0">
              <a:solidFill>
                <a:schemeClr val="dk2"/>
              </a:solidFill>
            </a:endParaRPr>
          </a:p>
        </p:txBody>
      </p:sp>
      <p:sp>
        <p:nvSpPr>
          <p:cNvPr id="22" name="OTLSHAPE_M_780b5cc5ec854e32ac6a67a30b714185_Shape"/>
          <p:cNvSpPr/>
          <p:nvPr>
            <p:custDataLst>
              <p:tags r:id="rId17"/>
            </p:custDataLst>
          </p:nvPr>
        </p:nvSpPr>
        <p:spPr>
          <a:xfrm>
            <a:off x="3966013" y="2529517"/>
            <a:ext cx="174029" cy="562142"/>
          </a:xfrm>
          <a:prstGeom prst="upArrow">
            <a:avLst/>
          </a:prstGeom>
          <a:solidFill>
            <a:srgbClr val="535C13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TLSHAPE_M_516c2b687a0e49c6ad1a04234904938f_Title"/>
          <p:cNvSpPr txBox="1"/>
          <p:nvPr>
            <p:custDataLst>
              <p:tags r:id="rId18"/>
            </p:custDataLst>
          </p:nvPr>
        </p:nvSpPr>
        <p:spPr>
          <a:xfrm>
            <a:off x="6732241" y="3960632"/>
            <a:ext cx="2330516" cy="98488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600" b="1" dirty="0">
                <a:solidFill>
                  <a:srgbClr val="00789B"/>
                </a:solidFill>
              </a:rPr>
              <a:t>Rentrée scolaire 2024 : Mise en oeuvre de la nouvelle </a:t>
            </a:r>
            <a:r>
              <a:rPr lang="en-US" sz="1600" b="1" dirty="0" err="1">
                <a:solidFill>
                  <a:srgbClr val="00789B"/>
                </a:solidFill>
              </a:rPr>
              <a:t>sectorisation</a:t>
            </a:r>
            <a:r>
              <a:rPr lang="en-US" sz="1600" b="1" dirty="0">
                <a:solidFill>
                  <a:srgbClr val="00789B"/>
                </a:solidFill>
              </a:rPr>
              <a:t> </a:t>
            </a:r>
            <a:r>
              <a:rPr lang="en-US" sz="1600" b="1" dirty="0" err="1">
                <a:solidFill>
                  <a:srgbClr val="00789B"/>
                </a:solidFill>
              </a:rPr>
              <a:t>niveau</a:t>
            </a:r>
            <a:r>
              <a:rPr lang="en-US" sz="1600" b="1" dirty="0">
                <a:solidFill>
                  <a:srgbClr val="00789B"/>
                </a:solidFill>
              </a:rPr>
              <a:t> par </a:t>
            </a:r>
            <a:r>
              <a:rPr lang="en-US" sz="1600" b="1" dirty="0" err="1">
                <a:solidFill>
                  <a:srgbClr val="00789B"/>
                </a:solidFill>
              </a:rPr>
              <a:t>niveau</a:t>
            </a:r>
            <a:endParaRPr lang="en-US" sz="1600" b="1" dirty="0">
              <a:solidFill>
                <a:srgbClr val="00789B"/>
              </a:solidFill>
            </a:endParaRPr>
          </a:p>
        </p:txBody>
      </p:sp>
      <p:sp>
        <p:nvSpPr>
          <p:cNvPr id="24" name="OTLSHAPE_M_516c2b687a0e49c6ad1a04234904938f_Shape"/>
          <p:cNvSpPr/>
          <p:nvPr>
            <p:custDataLst>
              <p:tags r:id="rId19"/>
            </p:custDataLst>
          </p:nvPr>
        </p:nvSpPr>
        <p:spPr>
          <a:xfrm rot="10800000">
            <a:off x="8062826" y="3441205"/>
            <a:ext cx="186910" cy="152282"/>
          </a:xfrm>
          <a:prstGeom prst="flowChartMerge">
            <a:avLst/>
          </a:prstGeom>
          <a:ln/>
          <a:extLs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TLSHAPE_M_3bdee929928a47ec82ab115ac7f7e690_Shape"/>
          <p:cNvSpPr/>
          <p:nvPr>
            <p:custDataLst>
              <p:tags r:id="rId20"/>
            </p:custDataLst>
          </p:nvPr>
        </p:nvSpPr>
        <p:spPr>
          <a:xfrm>
            <a:off x="2866394" y="3445951"/>
            <a:ext cx="171450" cy="190500"/>
          </a:xfrm>
          <a:prstGeom prst="diamond">
            <a:avLst/>
          </a:prstGeom>
          <a:solidFill>
            <a:schemeClr val="accent5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TLSHAPE_M_531134c2e0824479a13cfb7e6eaeb30c_Title"/>
          <p:cNvSpPr txBox="1"/>
          <p:nvPr>
            <p:custDataLst>
              <p:tags r:id="rId21"/>
            </p:custDataLst>
          </p:nvPr>
        </p:nvSpPr>
        <p:spPr>
          <a:xfrm>
            <a:off x="3951639" y="5081908"/>
            <a:ext cx="2433182" cy="73866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600" b="1" spc="-3" dirty="0">
                <a:solidFill>
                  <a:schemeClr val="dk2"/>
                </a:solidFill>
              </a:rPr>
              <a:t>Vote de la décision par l’Assemblée Départementale</a:t>
            </a:r>
          </a:p>
        </p:txBody>
      </p:sp>
      <p:sp>
        <p:nvSpPr>
          <p:cNvPr id="27" name="Title 1"/>
          <p:cNvSpPr>
            <a:spLocks noGrp="1"/>
          </p:cNvSpPr>
          <p:nvPr>
            <p:ph type="title"/>
          </p:nvPr>
        </p:nvSpPr>
        <p:spPr>
          <a:xfrm>
            <a:off x="195943" y="967093"/>
            <a:ext cx="8670472" cy="828225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700" b="1" dirty="0">
                <a:solidFill>
                  <a:srgbClr val="920A0D"/>
                </a:solidFill>
                <a:ea typeface="+mn-ea"/>
                <a:cs typeface="+mn-cs"/>
              </a:rPr>
              <a:t/>
            </a:r>
            <a:br>
              <a:rPr lang="en-US" sz="2700" b="1" dirty="0">
                <a:solidFill>
                  <a:srgbClr val="920A0D"/>
                </a:solidFill>
                <a:ea typeface="+mn-ea"/>
                <a:cs typeface="+mn-cs"/>
              </a:rPr>
            </a:br>
            <a:endParaRPr lang="en-US" sz="2700" b="1" dirty="0">
              <a:solidFill>
                <a:srgbClr val="920A0D"/>
              </a:solidFill>
              <a:ea typeface="+mn-ea"/>
              <a:cs typeface="+mn-cs"/>
            </a:endParaRPr>
          </a:p>
        </p:txBody>
      </p:sp>
      <p:sp>
        <p:nvSpPr>
          <p:cNvPr id="28" name="OTLSHAPE_M_18a521d68dbf408f93562c040cf7a4b1_Shape"/>
          <p:cNvSpPr/>
          <p:nvPr>
            <p:custDataLst>
              <p:tags r:id="rId22"/>
            </p:custDataLst>
          </p:nvPr>
        </p:nvSpPr>
        <p:spPr>
          <a:xfrm rot="10800000">
            <a:off x="5048437" y="3441205"/>
            <a:ext cx="173036" cy="1584656"/>
          </a:xfrm>
          <a:prstGeom prst="upArrow">
            <a:avLst/>
          </a:prstGeom>
          <a:solidFill>
            <a:srgbClr val="535C13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TLSHAPE_TB_00000000000000000000000000000000_TimescaleInterval1"/>
          <p:cNvSpPr txBox="1"/>
          <p:nvPr>
            <p:custDataLst>
              <p:tags r:id="rId23"/>
            </p:custDataLst>
          </p:nvPr>
        </p:nvSpPr>
        <p:spPr>
          <a:xfrm>
            <a:off x="302580" y="4535638"/>
            <a:ext cx="228716" cy="139541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endParaRPr lang="en-US" sz="1200" b="1" spc="-15" dirty="0">
              <a:solidFill>
                <a:schemeClr val="tx1">
                  <a:lumMod val="95000"/>
                  <a:lumOff val="5000"/>
                </a:schemeClr>
              </a:solidFill>
              <a:latin typeface="Calibri" panose="020F0502020204030204" pitchFamily="34" charset="0"/>
            </a:endParaRPr>
          </a:p>
        </p:txBody>
      </p:sp>
      <p:cxnSp>
        <p:nvCxnSpPr>
          <p:cNvPr id="30" name="OTLSHAPE_M_d508bc8e7bdc47cbb9f4b176c303be74_Connector1"/>
          <p:cNvCxnSpPr>
            <a:endCxn id="35" idx="0"/>
          </p:cNvCxnSpPr>
          <p:nvPr>
            <p:custDataLst>
              <p:tags r:id="rId24"/>
            </p:custDataLst>
          </p:nvPr>
        </p:nvCxnSpPr>
        <p:spPr>
          <a:xfrm flipH="1">
            <a:off x="2089664" y="1997706"/>
            <a:ext cx="270616" cy="94121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OTLSHAPE_M_d508bc8e7bdc47cbb9f4b176c303be74_Shape"/>
          <p:cNvSpPr/>
          <p:nvPr>
            <p:custDataLst>
              <p:tags r:id="rId25"/>
            </p:custDataLst>
          </p:nvPr>
        </p:nvSpPr>
        <p:spPr>
          <a:xfrm>
            <a:off x="6063286" y="2919351"/>
            <a:ext cx="171450" cy="190500"/>
          </a:xfrm>
          <a:prstGeom prst="star5">
            <a:avLst>
              <a:gd name="adj" fmla="val 25000"/>
              <a:gd name="hf" fmla="val 105146"/>
              <a:gd name="vf" fmla="val 110557"/>
            </a:avLst>
          </a:prstGeom>
          <a:solidFill>
            <a:schemeClr val="dk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OTLSHAPE_M_2d20d7dcc94f4de2946e4373d494f10b_Connector1"/>
          <p:cNvCxnSpPr>
            <a:endCxn id="31" idx="0"/>
          </p:cNvCxnSpPr>
          <p:nvPr>
            <p:custDataLst>
              <p:tags r:id="rId26"/>
            </p:custDataLst>
          </p:nvPr>
        </p:nvCxnSpPr>
        <p:spPr>
          <a:xfrm flipH="1">
            <a:off x="6149011" y="2158597"/>
            <a:ext cx="326115" cy="760754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OTLSHAPE_TB_00000000000000000000000000000000_TimescaleInterval3"/>
          <p:cNvSpPr txBox="1"/>
          <p:nvPr>
            <p:custDataLst>
              <p:tags r:id="rId27"/>
            </p:custDataLst>
          </p:nvPr>
        </p:nvSpPr>
        <p:spPr>
          <a:xfrm>
            <a:off x="1893725" y="3160726"/>
            <a:ext cx="266999" cy="17792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200" b="1" spc="-15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</a:rPr>
              <a:t>Sept/Oct </a:t>
            </a:r>
          </a:p>
        </p:txBody>
      </p:sp>
      <p:cxnSp>
        <p:nvCxnSpPr>
          <p:cNvPr id="34" name="OTLSHAPE_M_22ba966897a34657afc169ade639a7fb_Connector1"/>
          <p:cNvCxnSpPr>
            <a:endCxn id="36" idx="0"/>
          </p:cNvCxnSpPr>
          <p:nvPr>
            <p:custDataLst>
              <p:tags r:id="rId28"/>
            </p:custDataLst>
          </p:nvPr>
        </p:nvCxnSpPr>
        <p:spPr>
          <a:xfrm>
            <a:off x="6475126" y="2185496"/>
            <a:ext cx="526846" cy="732465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OTLSHAPE_M_3bdee929928a47ec82ab115ac7f7e690_Shape"/>
          <p:cNvSpPr/>
          <p:nvPr>
            <p:custDataLst>
              <p:tags r:id="rId29"/>
            </p:custDataLst>
          </p:nvPr>
        </p:nvSpPr>
        <p:spPr>
          <a:xfrm>
            <a:off x="2003939" y="2938922"/>
            <a:ext cx="171450" cy="190500"/>
          </a:xfrm>
          <a:prstGeom prst="diamond">
            <a:avLst/>
          </a:prstGeom>
          <a:solidFill>
            <a:schemeClr val="accent5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TLSHAPE_M_d508bc8e7bdc47cbb9f4b176c303be74_Shape"/>
          <p:cNvSpPr/>
          <p:nvPr>
            <p:custDataLst>
              <p:tags r:id="rId30"/>
            </p:custDataLst>
          </p:nvPr>
        </p:nvSpPr>
        <p:spPr>
          <a:xfrm>
            <a:off x="6916247" y="2917961"/>
            <a:ext cx="171450" cy="190500"/>
          </a:xfrm>
          <a:prstGeom prst="star5">
            <a:avLst>
              <a:gd name="adj" fmla="val 25000"/>
              <a:gd name="hf" fmla="val 105146"/>
              <a:gd name="vf" fmla="val 110557"/>
            </a:avLst>
          </a:prstGeom>
          <a:solidFill>
            <a:schemeClr val="dk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OTLSHAPE_M_d508bc8e7bdc47cbb9f4b176c303be74_Connector1"/>
          <p:cNvCxnSpPr/>
          <p:nvPr>
            <p:custDataLst>
              <p:tags r:id="rId31"/>
            </p:custDataLst>
          </p:nvPr>
        </p:nvCxnSpPr>
        <p:spPr>
          <a:xfrm flipH="1">
            <a:off x="292277" y="3117170"/>
            <a:ext cx="13304" cy="20821"/>
          </a:xfrm>
          <a:prstGeom prst="line">
            <a:avLst/>
          </a:prstGeom>
          <a:ln w="9525" cap="flat" cmpd="sng" algn="ctr">
            <a:solidFill>
              <a:schemeClr val="dk2">
                <a:alpha val="34902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OTLSHAPE_TB_00000000000000000000000000000000_TimescaleInterval3"/>
          <p:cNvSpPr txBox="1"/>
          <p:nvPr>
            <p:custDataLst>
              <p:tags r:id="rId32"/>
            </p:custDataLst>
          </p:nvPr>
        </p:nvSpPr>
        <p:spPr>
          <a:xfrm flipH="1">
            <a:off x="807458" y="3134740"/>
            <a:ext cx="747005" cy="219697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200" b="1" spc="-15" dirty="0" err="1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</a:rPr>
              <a:t>Juin</a:t>
            </a:r>
            <a:r>
              <a:rPr lang="en-US" sz="1200" b="1" spc="-15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</a:rPr>
              <a:t> 2023</a:t>
            </a:r>
          </a:p>
        </p:txBody>
      </p:sp>
      <p:sp>
        <p:nvSpPr>
          <p:cNvPr id="39" name="OTLSHAPE_TB_00000000000000000000000000000000_TimescaleInterval7"/>
          <p:cNvSpPr txBox="1"/>
          <p:nvPr>
            <p:custDataLst>
              <p:tags r:id="rId33"/>
            </p:custDataLst>
          </p:nvPr>
        </p:nvSpPr>
        <p:spPr>
          <a:xfrm>
            <a:off x="5952614" y="3156468"/>
            <a:ext cx="1280539" cy="15442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200" b="1" spc="-15" dirty="0" err="1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</a:rPr>
              <a:t>Février</a:t>
            </a:r>
            <a:r>
              <a:rPr lang="en-US" sz="1200" b="1" spc="-15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</a:rPr>
              <a:t> à </a:t>
            </a:r>
            <a:r>
              <a:rPr lang="en-US" sz="1200" b="1" spc="-15" dirty="0" err="1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</a:rPr>
              <a:t>Juin</a:t>
            </a:r>
            <a:r>
              <a:rPr lang="en-US" sz="1200" b="1" spc="-15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</a:rPr>
              <a:t> 2024 </a:t>
            </a:r>
          </a:p>
        </p:txBody>
      </p:sp>
      <p:cxnSp>
        <p:nvCxnSpPr>
          <p:cNvPr id="40" name="OTLSHAPE_M_d508bc8e7bdc47cbb9f4b176c303be74_Connector1"/>
          <p:cNvCxnSpPr/>
          <p:nvPr>
            <p:custDataLst>
              <p:tags r:id="rId34"/>
            </p:custDataLst>
          </p:nvPr>
        </p:nvCxnSpPr>
        <p:spPr>
          <a:xfrm flipH="1">
            <a:off x="2323265" y="3646710"/>
            <a:ext cx="583290" cy="785527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OTLSHAPE_M_22ba966897a34657afc169ade639a7fb_Title"/>
          <p:cNvSpPr txBox="1"/>
          <p:nvPr>
            <p:custDataLst>
              <p:tags r:id="rId35"/>
            </p:custDataLst>
          </p:nvPr>
        </p:nvSpPr>
        <p:spPr>
          <a:xfrm>
            <a:off x="131543" y="4275797"/>
            <a:ext cx="2466937" cy="73866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600" b="1" dirty="0">
                <a:solidFill>
                  <a:srgbClr val="00789B"/>
                </a:solidFill>
              </a:rPr>
              <a:t>REUNION PUBLIQUE DE CONSULTATION</a:t>
            </a:r>
          </a:p>
          <a:p>
            <a:pPr algn="ctr"/>
            <a:r>
              <a:rPr lang="en-US" sz="1600" b="1" dirty="0">
                <a:solidFill>
                  <a:srgbClr val="00789B"/>
                </a:solidFill>
              </a:rPr>
              <a:t>Le 23/11/2023</a:t>
            </a:r>
          </a:p>
        </p:txBody>
      </p:sp>
      <p:sp>
        <p:nvSpPr>
          <p:cNvPr id="42" name="OTLSHAPE_TB_00000000000000000000000000000000_TimescaleInterval9"/>
          <p:cNvSpPr txBox="1"/>
          <p:nvPr>
            <p:custDataLst>
              <p:tags r:id="rId36"/>
            </p:custDataLst>
          </p:nvPr>
        </p:nvSpPr>
        <p:spPr>
          <a:xfrm>
            <a:off x="4748086" y="3183232"/>
            <a:ext cx="192424" cy="122713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200" b="1" spc="-15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</a:rPr>
              <a:t>Fin </a:t>
            </a:r>
            <a:r>
              <a:rPr lang="en-US" sz="1200" b="1" spc="-15" dirty="0" err="1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</a:rPr>
              <a:t>Janv</a:t>
            </a:r>
            <a:r>
              <a:rPr lang="en-US" sz="1200" b="1" spc="-15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</a:rPr>
              <a:t> 2024</a:t>
            </a:r>
          </a:p>
        </p:txBody>
      </p:sp>
      <p:sp>
        <p:nvSpPr>
          <p:cNvPr id="43" name="OTLSHAPE_M_22ba966897a34657afc169ade639a7fb_Title"/>
          <p:cNvSpPr txBox="1"/>
          <p:nvPr>
            <p:custDataLst>
              <p:tags r:id="rId37"/>
            </p:custDataLst>
          </p:nvPr>
        </p:nvSpPr>
        <p:spPr>
          <a:xfrm>
            <a:off x="5498416" y="746188"/>
            <a:ext cx="2442362" cy="147732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600" b="1" dirty="0">
                <a:solidFill>
                  <a:srgbClr val="00789B"/>
                </a:solidFill>
              </a:rPr>
              <a:t>Publication de la </a:t>
            </a:r>
            <a:r>
              <a:rPr lang="en-US" sz="1600" b="1" dirty="0" err="1">
                <a:solidFill>
                  <a:srgbClr val="00789B"/>
                </a:solidFill>
              </a:rPr>
              <a:t>délibération</a:t>
            </a:r>
            <a:r>
              <a:rPr lang="en-US" sz="1600" b="1" dirty="0">
                <a:solidFill>
                  <a:srgbClr val="00789B"/>
                </a:solidFill>
              </a:rPr>
              <a:t> et Information des </a:t>
            </a:r>
            <a:r>
              <a:rPr lang="en-US" sz="1600" b="1" dirty="0" err="1">
                <a:solidFill>
                  <a:srgbClr val="00789B"/>
                </a:solidFill>
              </a:rPr>
              <a:t>familles</a:t>
            </a:r>
            <a:r>
              <a:rPr lang="en-US" sz="1600" b="1" dirty="0">
                <a:solidFill>
                  <a:srgbClr val="00789B"/>
                </a:solidFill>
              </a:rPr>
              <a:t> (Transports </a:t>
            </a:r>
            <a:r>
              <a:rPr lang="en-US" sz="1600" b="1" dirty="0" err="1">
                <a:solidFill>
                  <a:srgbClr val="00789B"/>
                </a:solidFill>
              </a:rPr>
              <a:t>scolaires</a:t>
            </a:r>
            <a:r>
              <a:rPr lang="en-US" sz="1600" b="1" dirty="0">
                <a:solidFill>
                  <a:srgbClr val="00789B"/>
                </a:solidFill>
              </a:rPr>
              <a:t>, aides à la restauration scolaire…)</a:t>
            </a:r>
          </a:p>
        </p:txBody>
      </p:sp>
      <p:sp>
        <p:nvSpPr>
          <p:cNvPr id="44" name="OTLSHAPE_M_22ba966897a34657afc169ade639a7fb_Title"/>
          <p:cNvSpPr txBox="1"/>
          <p:nvPr>
            <p:custDataLst>
              <p:tags r:id="rId38"/>
            </p:custDataLst>
          </p:nvPr>
        </p:nvSpPr>
        <p:spPr>
          <a:xfrm>
            <a:off x="373077" y="1100871"/>
            <a:ext cx="2393082" cy="98488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600" b="1" dirty="0">
                <a:solidFill>
                  <a:srgbClr val="00789B"/>
                </a:solidFill>
              </a:rPr>
              <a:t> RENCONTRES BILATÉRALES</a:t>
            </a:r>
          </a:p>
          <a:p>
            <a:pPr algn="ctr"/>
            <a:r>
              <a:rPr lang="en-US" sz="1600" b="1" dirty="0">
                <a:solidFill>
                  <a:srgbClr val="00789B"/>
                </a:solidFill>
              </a:rPr>
              <a:t>(Elus-Education Nationale…)</a:t>
            </a:r>
          </a:p>
        </p:txBody>
      </p:sp>
      <p:cxnSp>
        <p:nvCxnSpPr>
          <p:cNvPr id="45" name="OTLSHAPE_M_d508bc8e7bdc47cbb9f4b176c303be74_Connector1"/>
          <p:cNvCxnSpPr>
            <a:endCxn id="46" idx="0"/>
          </p:cNvCxnSpPr>
          <p:nvPr>
            <p:custDataLst>
              <p:tags r:id="rId39"/>
            </p:custDataLst>
          </p:nvPr>
        </p:nvCxnSpPr>
        <p:spPr>
          <a:xfrm>
            <a:off x="2360279" y="1977200"/>
            <a:ext cx="509263" cy="97268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OTLSHAPE_M_3bdee929928a47ec82ab115ac7f7e690_Shape"/>
          <p:cNvSpPr/>
          <p:nvPr>
            <p:custDataLst>
              <p:tags r:id="rId40"/>
            </p:custDataLst>
          </p:nvPr>
        </p:nvSpPr>
        <p:spPr>
          <a:xfrm>
            <a:off x="2783817" y="2949880"/>
            <a:ext cx="171450" cy="190500"/>
          </a:xfrm>
          <a:prstGeom prst="diamond">
            <a:avLst/>
          </a:prstGeom>
          <a:solidFill>
            <a:schemeClr val="accent5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TLSHAPE_TB_00000000000000000000000000000000_TimescaleInterval3"/>
          <p:cNvSpPr txBox="1"/>
          <p:nvPr>
            <p:custDataLst>
              <p:tags r:id="rId41"/>
            </p:custDataLst>
          </p:nvPr>
        </p:nvSpPr>
        <p:spPr>
          <a:xfrm>
            <a:off x="2599396" y="3152308"/>
            <a:ext cx="266999" cy="17792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200" b="1" spc="-15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</a:rPr>
              <a:t>  Nov/</a:t>
            </a:r>
            <a:r>
              <a:rPr lang="en-US" sz="1200" b="1" spc="-15" dirty="0" err="1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</a:rPr>
              <a:t>Déc</a:t>
            </a:r>
            <a:r>
              <a:rPr lang="en-US" sz="1200" b="1" spc="-15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</a:rPr>
              <a:t> 2023</a:t>
            </a:r>
          </a:p>
        </p:txBody>
      </p:sp>
      <p:sp>
        <p:nvSpPr>
          <p:cNvPr id="48" name="Espace réservé de la date 1"/>
          <p:cNvSpPr>
            <a:spLocks noGrp="1"/>
          </p:cNvSpPr>
          <p:nvPr>
            <p:ph type="dt" sz="half" idx="2"/>
          </p:nvPr>
        </p:nvSpPr>
        <p:spPr>
          <a:xfrm>
            <a:off x="0" y="6597352"/>
            <a:ext cx="4114800" cy="260648"/>
          </a:xfrm>
        </p:spPr>
        <p:txBody>
          <a:bodyPr/>
          <a:lstStyle/>
          <a:p>
            <a:pPr>
              <a:defRPr/>
            </a:pPr>
            <a:r>
              <a:rPr lang="fr-FR" dirty="0"/>
              <a:t>CD31 - DGD PE - DE</a:t>
            </a:r>
            <a:endParaRPr lang="fr-BE" dirty="0"/>
          </a:p>
        </p:txBody>
      </p:sp>
      <p:cxnSp>
        <p:nvCxnSpPr>
          <p:cNvPr id="49" name="OTLSHAPE_M_d508bc8e7bdc47cbb9f4b176c303be74_Connector1"/>
          <p:cNvCxnSpPr/>
          <p:nvPr>
            <p:custDataLst>
              <p:tags r:id="rId42"/>
            </p:custDataLst>
          </p:nvPr>
        </p:nvCxnSpPr>
        <p:spPr>
          <a:xfrm flipH="1">
            <a:off x="3132243" y="3595457"/>
            <a:ext cx="25796" cy="161356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OTLSHAPE_M_3bdee929928a47ec82ab115ac7f7e690_Shape"/>
          <p:cNvSpPr/>
          <p:nvPr>
            <p:custDataLst>
              <p:tags r:id="rId43"/>
            </p:custDataLst>
          </p:nvPr>
        </p:nvSpPr>
        <p:spPr>
          <a:xfrm>
            <a:off x="3046518" y="3410413"/>
            <a:ext cx="171450" cy="190500"/>
          </a:xfrm>
          <a:prstGeom prst="diamond">
            <a:avLst/>
          </a:prstGeom>
          <a:solidFill>
            <a:schemeClr val="accent5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TLSHAPE_M_22ba966897a34657afc169ade639a7fb_Title"/>
          <p:cNvSpPr txBox="1"/>
          <p:nvPr>
            <p:custDataLst>
              <p:tags r:id="rId44"/>
            </p:custDataLst>
          </p:nvPr>
        </p:nvSpPr>
        <p:spPr>
          <a:xfrm>
            <a:off x="1433960" y="5323353"/>
            <a:ext cx="2466937" cy="49244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600" b="1" dirty="0">
                <a:solidFill>
                  <a:srgbClr val="00789B"/>
                </a:solidFill>
              </a:rPr>
              <a:t>RESTITUTION</a:t>
            </a:r>
          </a:p>
          <a:p>
            <a:pPr algn="ctr"/>
            <a:r>
              <a:rPr lang="en-US" sz="1600" b="1" dirty="0">
                <a:solidFill>
                  <a:srgbClr val="00789B"/>
                </a:solidFill>
              </a:rPr>
              <a:t>Le 6/12/2023</a:t>
            </a:r>
          </a:p>
        </p:txBody>
      </p:sp>
    </p:spTree>
    <p:extLst>
      <p:ext uri="{BB962C8B-B14F-4D97-AF65-F5344CB8AC3E}">
        <p14:creationId xmlns:p14="http://schemas.microsoft.com/office/powerpoint/2010/main" val="3792709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-47913"/>
            <a:ext cx="9150449" cy="812618"/>
          </a:xfrm>
          <a:prstGeom prst="rect">
            <a:avLst/>
          </a:prstGeom>
          <a:solidFill>
            <a:srgbClr val="7A39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altLang="fr-FR" sz="2800" b="1" dirty="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Dialogue citoyen : Consultation format « Déambulation »</a:t>
            </a:r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5013176"/>
            <a:ext cx="3275856" cy="2316818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323528" y="1275226"/>
            <a:ext cx="849694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2200" b="1" dirty="0"/>
              <a:t>Sur la base de la proposition affichée sur les grilles, vous êtes invités à noter à l’aide de post-it les atouts et les alertes de ce projet</a:t>
            </a:r>
            <a:endParaRPr lang="fr-FR" sz="2200" b="1" i="1" dirty="0"/>
          </a:p>
        </p:txBody>
      </p:sp>
      <p:sp>
        <p:nvSpPr>
          <p:cNvPr id="6" name="Espace réservé de la date 10"/>
          <p:cNvSpPr>
            <a:spLocks noGrp="1"/>
          </p:cNvSpPr>
          <p:nvPr>
            <p:ph type="dt" sz="half" idx="2"/>
          </p:nvPr>
        </p:nvSpPr>
        <p:spPr>
          <a:xfrm>
            <a:off x="47201" y="6570555"/>
            <a:ext cx="4114800" cy="260648"/>
          </a:xfrm>
        </p:spPr>
        <p:txBody>
          <a:bodyPr/>
          <a:lstStyle/>
          <a:p>
            <a:pPr>
              <a:defRPr/>
            </a:pPr>
            <a:r>
              <a:rPr lang="fr-FR" dirty="0"/>
              <a:t>CD31 - DGD EP – DE</a:t>
            </a:r>
            <a:endParaRPr lang="fr-BE" dirty="0"/>
          </a:p>
        </p:txBody>
      </p:sp>
      <p:sp>
        <p:nvSpPr>
          <p:cNvPr id="7" name="ZoneTexte 6"/>
          <p:cNvSpPr txBox="1"/>
          <p:nvPr/>
        </p:nvSpPr>
        <p:spPr>
          <a:xfrm>
            <a:off x="244116" y="2574505"/>
            <a:ext cx="8655768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2200" b="1" dirty="0"/>
              <a:t>Les </a:t>
            </a:r>
            <a:r>
              <a:rPr lang="fr-FR" sz="2200" b="1" u="sng" dirty="0"/>
              <a:t>QR code </a:t>
            </a:r>
            <a:r>
              <a:rPr lang="fr-FR" sz="2200" b="1" dirty="0"/>
              <a:t>déposés sur les tables à proximité des grilles vous permettent de télécharger :</a:t>
            </a:r>
          </a:p>
          <a:p>
            <a:pPr algn="just"/>
            <a:endParaRPr lang="fr-FR" sz="2200" b="1" dirty="0"/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fr-FR" sz="2200" b="1" dirty="0"/>
              <a:t>le présent diaporama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fr-FR" sz="2200" b="1" dirty="0"/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fr-FR" sz="2200" b="1" dirty="0"/>
              <a:t>et la consultation numérique, qui vous permet de poursuivre votre réflexion jusqu’au 30 novembre 2023 </a:t>
            </a:r>
            <a:endParaRPr lang="fr-FR" sz="2200" b="1" i="1" dirty="0"/>
          </a:p>
        </p:txBody>
      </p:sp>
    </p:spTree>
    <p:extLst>
      <p:ext uri="{BB962C8B-B14F-4D97-AF65-F5344CB8AC3E}">
        <p14:creationId xmlns:p14="http://schemas.microsoft.com/office/powerpoint/2010/main" val="855859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"/>
            <a:ext cx="9144000" cy="618564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51" name="ZoneTexte 7"/>
          <p:cNvSpPr txBox="1">
            <a:spLocks noChangeArrowheads="1"/>
          </p:cNvSpPr>
          <p:nvPr/>
        </p:nvSpPr>
        <p:spPr bwMode="auto">
          <a:xfrm>
            <a:off x="306786" y="3144947"/>
            <a:ext cx="882047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 dirty="0">
              <a:solidFill>
                <a:srgbClr val="00789B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 dirty="0">
              <a:solidFill>
                <a:srgbClr val="00789B"/>
              </a:solidFill>
            </a:endParaRP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4430732"/>
            <a:ext cx="4294010" cy="3036898"/>
          </a:xfrm>
          <a:prstGeom prst="rect">
            <a:avLst/>
          </a:prstGeom>
        </p:spPr>
      </p:pic>
      <p:sp>
        <p:nvSpPr>
          <p:cNvPr id="11" name="ZoneTexte 7"/>
          <p:cNvSpPr txBox="1">
            <a:spLocks noChangeArrowheads="1"/>
          </p:cNvSpPr>
          <p:nvPr/>
        </p:nvSpPr>
        <p:spPr bwMode="auto">
          <a:xfrm>
            <a:off x="80882" y="560869"/>
            <a:ext cx="8982236" cy="4770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fr-FR" altLang="fr-FR" sz="5000" b="1" dirty="0">
              <a:latin typeface="Arial" charset="0"/>
              <a:ea typeface="Arial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5000" b="1" dirty="0">
                <a:latin typeface="Arial" charset="0"/>
                <a:ea typeface="Arial" charset="0"/>
              </a:rPr>
              <a:t>Merci pour votre attention</a:t>
            </a:r>
          </a:p>
          <a:p>
            <a:pPr algn="ctr">
              <a:spcBef>
                <a:spcPct val="50000"/>
              </a:spcBef>
              <a:buFont typeface="Wingdings" pitchFamily="2" charset="2"/>
              <a:buNone/>
            </a:pPr>
            <a:endParaRPr lang="fr-FR" b="1" dirty="0">
              <a:latin typeface="Arial" charset="0"/>
              <a:ea typeface="Arial" charset="0"/>
              <a:sym typeface="Wingdings" pitchFamily="2" charset="2"/>
            </a:endParaRPr>
          </a:p>
          <a:p>
            <a:pPr algn="ctr">
              <a:spcBef>
                <a:spcPct val="50000"/>
              </a:spcBef>
              <a:buFont typeface="Wingdings" pitchFamily="2" charset="2"/>
              <a:buNone/>
            </a:pPr>
            <a:r>
              <a:rPr lang="fr-FR" b="1" dirty="0">
                <a:latin typeface="Arial" charset="0"/>
                <a:ea typeface="Arial" charset="0"/>
                <a:sym typeface="Wingdings" pitchFamily="2" charset="2"/>
              </a:rPr>
              <a:t>Pour </a:t>
            </a:r>
            <a:r>
              <a:rPr lang="fr-FR" sz="3000" b="1" dirty="0">
                <a:latin typeface="Arial" charset="0"/>
                <a:ea typeface="Arial" charset="0"/>
                <a:sym typeface="Wingdings" pitchFamily="2" charset="2"/>
              </a:rPr>
              <a:t>nous contacter</a:t>
            </a:r>
          </a:p>
          <a:p>
            <a:pPr algn="ctr">
              <a:spcBef>
                <a:spcPct val="50000"/>
              </a:spcBef>
              <a:buFont typeface="Wingdings" pitchFamily="2" charset="2"/>
              <a:buNone/>
            </a:pPr>
            <a:r>
              <a:rPr lang="fr-FR" sz="3000" dirty="0">
                <a:solidFill>
                  <a:srgbClr val="00789B"/>
                </a:solidFill>
                <a:sym typeface="Wingdings" pitchFamily="2" charset="2"/>
                <a:hlinkClick r:id="rId4"/>
              </a:rPr>
              <a:t>sectorisationcollege@cd31.fr</a:t>
            </a:r>
            <a:endParaRPr lang="fr-FR" sz="3000" dirty="0">
              <a:solidFill>
                <a:srgbClr val="00789B"/>
              </a:solidFill>
              <a:sym typeface="Wingdings" pitchFamily="2" charset="2"/>
            </a:endParaRPr>
          </a:p>
          <a:p>
            <a:pPr algn="ctr">
              <a:spcBef>
                <a:spcPct val="50000"/>
              </a:spcBef>
              <a:buFont typeface="Wingdings" pitchFamily="2" charset="2"/>
              <a:buNone/>
            </a:pPr>
            <a:r>
              <a:rPr lang="fr-FR" sz="3000" dirty="0">
                <a:solidFill>
                  <a:srgbClr val="2A33E2"/>
                </a:solidFill>
                <a:sym typeface="Wingdings" pitchFamily="2" charset="2"/>
              </a:rPr>
              <a:t>Téléphone : 05.34.33.33.27 ou 05.34.33.49.84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fr-FR" altLang="fr-FR" sz="1800" b="1" dirty="0">
              <a:solidFill>
                <a:schemeClr val="bg1"/>
              </a:solidFill>
              <a:latin typeface="Arial" charset="0"/>
              <a:ea typeface="Arial" charset="0"/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CD31 - DGD EP - DE</a:t>
            </a:r>
            <a:endParaRPr lang="fr-FR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84164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2"/>
            <a:ext cx="9144000" cy="618564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Rectangle 2"/>
          <p:cNvSpPr/>
          <p:nvPr/>
        </p:nvSpPr>
        <p:spPr>
          <a:xfrm>
            <a:off x="0" y="-47913"/>
            <a:ext cx="9144000" cy="766110"/>
          </a:xfrm>
          <a:prstGeom prst="rect">
            <a:avLst/>
          </a:prstGeom>
          <a:solidFill>
            <a:srgbClr val="7A39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5013176"/>
            <a:ext cx="3275856" cy="2316818"/>
          </a:xfrm>
          <a:prstGeom prst="rect">
            <a:avLst/>
          </a:prstGeom>
        </p:spPr>
      </p:pic>
      <p:sp>
        <p:nvSpPr>
          <p:cNvPr id="11" name="Espace réservé de la date 10"/>
          <p:cNvSpPr>
            <a:spLocks noGrp="1"/>
          </p:cNvSpPr>
          <p:nvPr>
            <p:ph type="dt" sz="half" idx="2"/>
          </p:nvPr>
        </p:nvSpPr>
        <p:spPr>
          <a:xfrm>
            <a:off x="47201" y="6570555"/>
            <a:ext cx="4114800" cy="260648"/>
          </a:xfrm>
        </p:spPr>
        <p:txBody>
          <a:bodyPr/>
          <a:lstStyle/>
          <a:p>
            <a:pPr>
              <a:defRPr/>
            </a:pPr>
            <a:r>
              <a:rPr lang="fr-FR" dirty="0"/>
              <a:t>CD31 - DGD EP - DE</a:t>
            </a:r>
            <a:endParaRPr lang="fr-BE" dirty="0"/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323528" y="16024"/>
            <a:ext cx="80962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Wingdings" pitchFamily="2" charset="2"/>
              <a:buNone/>
            </a:pPr>
            <a:r>
              <a:rPr lang="fr-FR" sz="3200" b="1" dirty="0">
                <a:solidFill>
                  <a:schemeClr val="bg1"/>
                </a:solidFill>
                <a:sym typeface="Wingdings" pitchFamily="2" charset="2"/>
              </a:rPr>
              <a:t>Introduction</a:t>
            </a:r>
          </a:p>
        </p:txBody>
      </p:sp>
      <p:sp>
        <p:nvSpPr>
          <p:cNvPr id="13" name="Rectangle 3"/>
          <p:cNvSpPr txBox="1">
            <a:spLocks/>
          </p:cNvSpPr>
          <p:nvPr/>
        </p:nvSpPr>
        <p:spPr bwMode="auto">
          <a:xfrm>
            <a:off x="-108520" y="2780928"/>
            <a:ext cx="9144000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0" lvl="1" indent="-420688" algn="ctr"/>
            <a:r>
              <a:rPr lang="fr-FR" sz="2800" b="1" dirty="0">
                <a:ea typeface="ＭＳ Ｐゴシック" pitchFamily="34" charset="-128"/>
              </a:rPr>
              <a:t>Vincent Gibert</a:t>
            </a:r>
          </a:p>
          <a:p>
            <a:pPr marL="0" lvl="1" indent="-420688" algn="ctr"/>
            <a:endParaRPr lang="fr-FR" sz="2400" b="1" dirty="0">
              <a:ea typeface="ＭＳ Ｐゴシック" pitchFamily="34" charset="-128"/>
            </a:endParaRPr>
          </a:p>
          <a:p>
            <a:pPr marL="0" lvl="1" indent="-420688" algn="ctr"/>
            <a:r>
              <a:rPr lang="fr-FR" sz="2000" dirty="0">
                <a:ea typeface="ＭＳ Ｐゴシック" pitchFamily="34" charset="-128"/>
              </a:rPr>
              <a:t>Conseiller Départemental du Canton Toulouse 8</a:t>
            </a:r>
          </a:p>
          <a:p>
            <a:pPr marL="0" lvl="1" indent="-420688" algn="ctr"/>
            <a:r>
              <a:rPr lang="fr-FR" sz="2000" dirty="0">
                <a:ea typeface="ＭＳ Ｐゴシック" pitchFamily="34" charset="-128"/>
              </a:rPr>
              <a:t>Vice-Président Éducation, Vie associative, </a:t>
            </a:r>
          </a:p>
          <a:p>
            <a:pPr marL="0" lvl="1" indent="-420688" algn="ctr"/>
            <a:r>
              <a:rPr lang="fr-FR" sz="2000" dirty="0">
                <a:ea typeface="ＭＳ Ｐゴシック" pitchFamily="34" charset="-128"/>
              </a:rPr>
              <a:t>Valeurs de la République et Mémoire</a:t>
            </a:r>
          </a:p>
          <a:p>
            <a:pPr marL="0" lvl="1" indent="-420688" algn="ctr"/>
            <a:endParaRPr lang="fr-FR" sz="2000" dirty="0">
              <a:ea typeface="ＭＳ Ｐゴシック" pitchFamily="34" charset="-128"/>
            </a:endParaRPr>
          </a:p>
          <a:p>
            <a:pPr marL="0" lvl="1" indent="-420688" algn="ctr"/>
            <a:endParaRPr lang="fr-FR" sz="2000" dirty="0">
              <a:ea typeface="ＭＳ Ｐゴシック" pitchFamily="34" charset="-128"/>
            </a:endParaRPr>
          </a:p>
          <a:p>
            <a:pPr marL="0" lvl="1" indent="-420688" algn="ctr"/>
            <a:endParaRPr lang="fr-FR" sz="2000" dirty="0">
              <a:ea typeface="ＭＳ Ｐゴシック" pitchFamily="34" charset="-128"/>
            </a:endParaRPr>
          </a:p>
          <a:p>
            <a:pPr marL="0" lvl="1" indent="-420688" algn="ctr"/>
            <a:endParaRPr lang="fr-FR" sz="2000" dirty="0">
              <a:ea typeface="ＭＳ Ｐゴシック" pitchFamily="34" charset="-128"/>
            </a:endParaRPr>
          </a:p>
          <a:p>
            <a:pPr marL="0" lvl="1" indent="-420688" algn="ctr"/>
            <a:endParaRPr lang="fr-FR" sz="2000" dirty="0">
              <a:ea typeface="ＭＳ Ｐゴシック" pitchFamily="34" charset="-128"/>
            </a:endParaRPr>
          </a:p>
          <a:p>
            <a:pPr marL="0" lvl="1" indent="-420688" algn="ctr"/>
            <a:endParaRPr lang="fr-FR" sz="2000" dirty="0">
              <a:ea typeface="ＭＳ Ｐゴシック" pitchFamily="34" charset="-128"/>
            </a:endParaRPr>
          </a:p>
          <a:p>
            <a:pPr marL="0" lvl="1" indent="-420688" algn="ctr"/>
            <a:endParaRPr lang="fr-FR" sz="2000" dirty="0">
              <a:ea typeface="ＭＳ Ｐゴシック" pitchFamily="34" charset="-128"/>
            </a:endParaRPr>
          </a:p>
          <a:p>
            <a:pPr marL="0" lvl="1" indent="-420688" algn="ctr"/>
            <a:endParaRPr lang="fr-FR" sz="2000" dirty="0">
              <a:ea typeface="ＭＳ Ｐゴシック" pitchFamily="34" charset="-128"/>
            </a:endParaRPr>
          </a:p>
          <a:p>
            <a:pPr marL="0" lvl="1" indent="-420688" algn="ctr"/>
            <a:endParaRPr lang="fr-FR" sz="2000" dirty="0">
              <a:ea typeface="ＭＳ Ｐゴシック" pitchFamily="34" charset="-128"/>
            </a:endParaRPr>
          </a:p>
          <a:p>
            <a:pPr marL="0" lvl="1" indent="-420688" algn="ctr"/>
            <a:endParaRPr lang="fr-FR" sz="2000" dirty="0">
              <a:ea typeface="ＭＳ Ｐゴシック" pitchFamily="34" charset="-128"/>
            </a:endParaRPr>
          </a:p>
          <a:p>
            <a:pPr marL="0" lvl="1" indent="-420688" algn="ctr"/>
            <a:endParaRPr lang="fr-FR" sz="2000" dirty="0">
              <a:ea typeface="ＭＳ Ｐゴシック" pitchFamily="34" charset="-128"/>
            </a:endParaRPr>
          </a:p>
          <a:p>
            <a:pPr marL="0" lvl="1" indent="-420688" algn="ctr"/>
            <a:endParaRPr lang="fr-FR" sz="2000" dirty="0">
              <a:ea typeface="ＭＳ Ｐゴシック" pitchFamily="34" charset="-128"/>
            </a:endParaRPr>
          </a:p>
          <a:p>
            <a:pPr marL="0" lvl="1" indent="-420688" algn="ctr"/>
            <a:endParaRPr lang="fr-FR" sz="2000" dirty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02989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2"/>
            <a:ext cx="9144000" cy="618564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Rectangle 2"/>
          <p:cNvSpPr/>
          <p:nvPr/>
        </p:nvSpPr>
        <p:spPr>
          <a:xfrm>
            <a:off x="0" y="-47913"/>
            <a:ext cx="9144000" cy="766110"/>
          </a:xfrm>
          <a:prstGeom prst="rect">
            <a:avLst/>
          </a:prstGeom>
          <a:solidFill>
            <a:srgbClr val="7A39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5013176"/>
            <a:ext cx="3275856" cy="2316818"/>
          </a:xfrm>
          <a:prstGeom prst="rect">
            <a:avLst/>
          </a:prstGeom>
        </p:spPr>
      </p:pic>
      <p:sp>
        <p:nvSpPr>
          <p:cNvPr id="11" name="Espace réservé de la date 10"/>
          <p:cNvSpPr>
            <a:spLocks noGrp="1"/>
          </p:cNvSpPr>
          <p:nvPr>
            <p:ph type="dt" sz="half" idx="2"/>
          </p:nvPr>
        </p:nvSpPr>
        <p:spPr>
          <a:xfrm>
            <a:off x="47201" y="6570555"/>
            <a:ext cx="4114800" cy="260648"/>
          </a:xfrm>
        </p:spPr>
        <p:txBody>
          <a:bodyPr/>
          <a:lstStyle/>
          <a:p>
            <a:pPr>
              <a:defRPr/>
            </a:pPr>
            <a:r>
              <a:rPr lang="fr-FR" dirty="0"/>
              <a:t>CD31 - DGD EP - DE</a:t>
            </a:r>
            <a:endParaRPr lang="fr-BE" dirty="0"/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323528" y="16024"/>
            <a:ext cx="80962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Wingdings" pitchFamily="2" charset="2"/>
              <a:buNone/>
            </a:pPr>
            <a:r>
              <a:rPr lang="fr-FR" sz="3200" b="1" dirty="0" smtClean="0">
                <a:solidFill>
                  <a:schemeClr val="bg1"/>
                </a:solidFill>
                <a:sym typeface="Wingdings" pitchFamily="2" charset="2"/>
              </a:rPr>
              <a:t>Présentation du déroulé de la soirée</a:t>
            </a:r>
            <a:endParaRPr lang="fr-FR" sz="3200" b="1" dirty="0">
              <a:solidFill>
                <a:schemeClr val="bg1"/>
              </a:solidFill>
              <a:sym typeface="Wingdings" pitchFamily="2" charset="2"/>
            </a:endParaRPr>
          </a:p>
        </p:txBody>
      </p:sp>
      <p:sp>
        <p:nvSpPr>
          <p:cNvPr id="13" name="Rectangle 3"/>
          <p:cNvSpPr txBox="1">
            <a:spLocks/>
          </p:cNvSpPr>
          <p:nvPr/>
        </p:nvSpPr>
        <p:spPr bwMode="auto">
          <a:xfrm>
            <a:off x="-108520" y="2780928"/>
            <a:ext cx="9144000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0" lvl="1" indent="-420688" algn="ctr"/>
            <a:r>
              <a:rPr lang="fr-FR" sz="2800" b="1" dirty="0" smtClean="0">
                <a:ea typeface="ＭＳ Ｐゴシック" pitchFamily="34" charset="-128"/>
              </a:rPr>
              <a:t>Wulfran DESPICHT</a:t>
            </a:r>
            <a:endParaRPr lang="fr-FR" sz="2800" b="1" dirty="0">
              <a:ea typeface="ＭＳ Ｐゴシック" pitchFamily="34" charset="-128"/>
            </a:endParaRPr>
          </a:p>
          <a:p>
            <a:pPr marL="0" lvl="1" indent="-420688" algn="ctr"/>
            <a:endParaRPr lang="fr-FR" sz="2400" b="1" dirty="0">
              <a:ea typeface="ＭＳ Ｐゴシック" pitchFamily="34" charset="-128"/>
            </a:endParaRPr>
          </a:p>
          <a:p>
            <a:pPr marL="0" lvl="1" indent="-420688" algn="ctr"/>
            <a:r>
              <a:rPr lang="fr-FR" sz="2000" dirty="0" smtClean="0">
                <a:ea typeface="ＭＳ Ｐゴシック" pitchFamily="34" charset="-128"/>
              </a:rPr>
              <a:t>Directeur de mission, Démocratie Participative, Egalité Femmes Hommes</a:t>
            </a:r>
            <a:endParaRPr lang="fr-FR" sz="2000" dirty="0">
              <a:ea typeface="ＭＳ Ｐゴシック" pitchFamily="34" charset="-128"/>
            </a:endParaRPr>
          </a:p>
          <a:p>
            <a:pPr marL="0" lvl="1" indent="-420688" algn="ctr"/>
            <a:endParaRPr lang="fr-FR" sz="2000" dirty="0">
              <a:ea typeface="ＭＳ Ｐゴシック" pitchFamily="34" charset="-128"/>
            </a:endParaRPr>
          </a:p>
          <a:p>
            <a:pPr marL="0" lvl="1" indent="-420688" algn="ctr"/>
            <a:endParaRPr lang="fr-FR" sz="2000" dirty="0">
              <a:ea typeface="ＭＳ Ｐゴシック" pitchFamily="34" charset="-128"/>
            </a:endParaRPr>
          </a:p>
          <a:p>
            <a:pPr marL="0" lvl="1" indent="-420688" algn="ctr"/>
            <a:endParaRPr lang="fr-FR" sz="2000" dirty="0">
              <a:ea typeface="ＭＳ Ｐゴシック" pitchFamily="34" charset="-128"/>
            </a:endParaRPr>
          </a:p>
          <a:p>
            <a:pPr marL="0" lvl="1" indent="-420688" algn="ctr"/>
            <a:endParaRPr lang="fr-FR" sz="2000" dirty="0">
              <a:ea typeface="ＭＳ Ｐゴシック" pitchFamily="34" charset="-128"/>
            </a:endParaRPr>
          </a:p>
          <a:p>
            <a:pPr marL="0" lvl="1" indent="-420688" algn="ctr"/>
            <a:endParaRPr lang="fr-FR" sz="2000" dirty="0">
              <a:ea typeface="ＭＳ Ｐゴシック" pitchFamily="34" charset="-128"/>
            </a:endParaRPr>
          </a:p>
          <a:p>
            <a:pPr marL="0" lvl="1" indent="-420688" algn="ctr"/>
            <a:endParaRPr lang="fr-FR" sz="2000" dirty="0">
              <a:ea typeface="ＭＳ Ｐゴシック" pitchFamily="34" charset="-128"/>
            </a:endParaRPr>
          </a:p>
          <a:p>
            <a:pPr marL="0" lvl="1" indent="-420688" algn="ctr"/>
            <a:endParaRPr lang="fr-FR" sz="2000" dirty="0">
              <a:ea typeface="ＭＳ Ｐゴシック" pitchFamily="34" charset="-128"/>
            </a:endParaRPr>
          </a:p>
          <a:p>
            <a:pPr marL="0" lvl="1" indent="-420688" algn="ctr"/>
            <a:endParaRPr lang="fr-FR" sz="2000" dirty="0">
              <a:ea typeface="ＭＳ Ｐゴシック" pitchFamily="34" charset="-128"/>
            </a:endParaRPr>
          </a:p>
          <a:p>
            <a:pPr marL="0" lvl="1" indent="-420688" algn="ctr"/>
            <a:endParaRPr lang="fr-FR" sz="2000" dirty="0">
              <a:ea typeface="ＭＳ Ｐゴシック" pitchFamily="34" charset="-128"/>
            </a:endParaRPr>
          </a:p>
          <a:p>
            <a:pPr marL="0" lvl="1" indent="-420688" algn="ctr"/>
            <a:endParaRPr lang="fr-FR" sz="2000" dirty="0">
              <a:ea typeface="ＭＳ Ｐゴシック" pitchFamily="34" charset="-128"/>
            </a:endParaRPr>
          </a:p>
          <a:p>
            <a:pPr marL="0" lvl="1" indent="-420688" algn="ctr"/>
            <a:endParaRPr lang="fr-FR" sz="2000" dirty="0">
              <a:ea typeface="ＭＳ Ｐゴシック" pitchFamily="34" charset="-128"/>
            </a:endParaRPr>
          </a:p>
          <a:p>
            <a:pPr marL="0" lvl="1" indent="-420688" algn="ctr"/>
            <a:endParaRPr lang="fr-FR" sz="2000" dirty="0">
              <a:ea typeface="ＭＳ Ｐゴシック" pitchFamily="34" charset="-128"/>
            </a:endParaRPr>
          </a:p>
          <a:p>
            <a:pPr marL="0" lvl="1" indent="-420688" algn="ctr"/>
            <a:endParaRPr lang="fr-FR" sz="2000" dirty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55408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-47913"/>
            <a:ext cx="9144000" cy="884626"/>
          </a:xfrm>
          <a:prstGeom prst="rect">
            <a:avLst/>
          </a:prstGeom>
          <a:solidFill>
            <a:srgbClr val="7A39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altLang="fr-FR" sz="3200" b="1" dirty="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Déroulé de la soirée</a:t>
            </a:r>
          </a:p>
        </p:txBody>
      </p:sp>
      <p:sp>
        <p:nvSpPr>
          <p:cNvPr id="13" name="Espace réservé de la date 10"/>
          <p:cNvSpPr txBox="1">
            <a:spLocks/>
          </p:cNvSpPr>
          <p:nvPr/>
        </p:nvSpPr>
        <p:spPr>
          <a:xfrm>
            <a:off x="0" y="6548806"/>
            <a:ext cx="4114800" cy="260648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fr-FR" dirty="0"/>
              <a:t>CD31 - DGD EP - DE</a:t>
            </a:r>
            <a:endParaRPr lang="fr-BE" dirty="0"/>
          </a:p>
        </p:txBody>
      </p:sp>
      <p:sp>
        <p:nvSpPr>
          <p:cNvPr id="9" name="Rectangle 8"/>
          <p:cNvSpPr/>
          <p:nvPr/>
        </p:nvSpPr>
        <p:spPr>
          <a:xfrm>
            <a:off x="0" y="980728"/>
            <a:ext cx="8244408" cy="547260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ct val="50000"/>
              </a:spcBef>
              <a:buFont typeface="Wingdings" pitchFamily="2" charset="2"/>
              <a:buNone/>
            </a:pPr>
            <a:r>
              <a:rPr lang="fr-FR" b="1" dirty="0">
                <a:solidFill>
                  <a:schemeClr val="tx1"/>
                </a:solidFill>
                <a:sym typeface="Wingdings" pitchFamily="2" charset="2"/>
              </a:rPr>
              <a:t>  </a:t>
            </a:r>
          </a:p>
          <a:p>
            <a:pPr algn="ctr">
              <a:spcBef>
                <a:spcPct val="50000"/>
              </a:spcBef>
              <a:buFont typeface="Wingdings" pitchFamily="2" charset="2"/>
              <a:buNone/>
            </a:pPr>
            <a:r>
              <a:rPr lang="fr-FR" b="1" dirty="0">
                <a:solidFill>
                  <a:schemeClr val="tx1"/>
                </a:solidFill>
                <a:sym typeface="Wingdings" pitchFamily="2" charset="2"/>
              </a:rPr>
              <a:t>1 - Introduction de la réunion</a:t>
            </a:r>
          </a:p>
          <a:p>
            <a:pPr marL="0" lvl="1" indent="-420688" algn="ctr"/>
            <a:r>
              <a:rPr lang="fr-FR" b="1" dirty="0">
                <a:solidFill>
                  <a:schemeClr val="tx1"/>
                </a:solidFill>
                <a:ea typeface="ＭＳ Ｐゴシック" pitchFamily="34" charset="-128"/>
              </a:rPr>
              <a:t>  Vincent Gibert</a:t>
            </a:r>
          </a:p>
          <a:p>
            <a:pPr marL="0" lvl="1" indent="-420688" algn="ctr"/>
            <a:r>
              <a:rPr lang="fr-FR" dirty="0">
                <a:solidFill>
                  <a:schemeClr val="tx1"/>
                </a:solidFill>
                <a:ea typeface="ＭＳ Ｐゴシック" pitchFamily="34" charset="-128"/>
              </a:rPr>
              <a:t>Vice-Président du Conseil départemental </a:t>
            </a:r>
          </a:p>
          <a:p>
            <a:pPr marL="0" lvl="1" indent="-420688" algn="ctr"/>
            <a:r>
              <a:rPr lang="fr-FR" dirty="0">
                <a:solidFill>
                  <a:schemeClr val="tx1"/>
                </a:solidFill>
                <a:ea typeface="ＭＳ Ｐゴシック" pitchFamily="34" charset="-128"/>
              </a:rPr>
              <a:t>Éducation, Vie associative, Valeurs de la République et Mémoire</a:t>
            </a:r>
          </a:p>
          <a:p>
            <a:pPr marL="0" lvl="1" indent="-420688" algn="ctr"/>
            <a:r>
              <a:rPr lang="fr-FR" b="1" dirty="0">
                <a:solidFill>
                  <a:schemeClr val="tx1"/>
                </a:solidFill>
                <a:ea typeface="ＭＳ Ｐゴシック" pitchFamily="34" charset="-128"/>
              </a:rPr>
              <a:t>Arnaud Leclerc</a:t>
            </a:r>
          </a:p>
          <a:p>
            <a:pPr marL="0" lvl="1" indent="-420688" algn="ctr"/>
            <a:r>
              <a:rPr lang="fr-FR" dirty="0">
                <a:solidFill>
                  <a:schemeClr val="tx1"/>
                </a:solidFill>
                <a:ea typeface="ＭＳ Ｐゴシック" pitchFamily="34" charset="-128"/>
              </a:rPr>
              <a:t>Directeur Académique des Services de l’Éducation nationale</a:t>
            </a:r>
          </a:p>
          <a:p>
            <a:pPr marL="0" lvl="1" indent="-420688" algn="ctr"/>
            <a:endParaRPr lang="fr-FR" dirty="0">
              <a:solidFill>
                <a:schemeClr val="tx1"/>
              </a:solidFill>
              <a:ea typeface="ＭＳ Ｐゴシック" pitchFamily="34" charset="-128"/>
            </a:endParaRPr>
          </a:p>
          <a:p>
            <a:pPr algn="ctr">
              <a:spcBef>
                <a:spcPct val="50000"/>
              </a:spcBef>
              <a:buFont typeface="Wingdings" pitchFamily="2" charset="2"/>
              <a:buNone/>
            </a:pPr>
            <a:r>
              <a:rPr lang="fr-FR" b="1" dirty="0">
                <a:solidFill>
                  <a:schemeClr val="tx1"/>
                </a:solidFill>
                <a:sym typeface="Wingdings" pitchFamily="2" charset="2"/>
              </a:rPr>
              <a:t>  2 - Présentation des enjeux et des propositions</a:t>
            </a:r>
          </a:p>
          <a:p>
            <a:pPr algn="ctr">
              <a:spcBef>
                <a:spcPts val="0"/>
              </a:spcBef>
              <a:buFont typeface="Wingdings" pitchFamily="2" charset="2"/>
              <a:buNone/>
            </a:pPr>
            <a:r>
              <a:rPr lang="fr-FR" b="1" dirty="0">
                <a:solidFill>
                  <a:schemeClr val="tx1"/>
                </a:solidFill>
                <a:sym typeface="Wingdings" pitchFamily="2" charset="2"/>
              </a:rPr>
              <a:t>  Mariette de Malvinsky  </a:t>
            </a:r>
          </a:p>
          <a:p>
            <a:pPr algn="ctr">
              <a:spcBef>
                <a:spcPts val="0"/>
              </a:spcBef>
              <a:buFont typeface="Wingdings" pitchFamily="2" charset="2"/>
              <a:buNone/>
            </a:pPr>
            <a:r>
              <a:rPr lang="fr-FR" b="1" dirty="0">
                <a:solidFill>
                  <a:schemeClr val="tx1"/>
                </a:solidFill>
                <a:sym typeface="Wingdings" pitchFamily="2" charset="2"/>
              </a:rPr>
              <a:t>  </a:t>
            </a:r>
            <a:r>
              <a:rPr lang="fr-FR" dirty="0">
                <a:solidFill>
                  <a:schemeClr val="tx1"/>
                </a:solidFill>
                <a:sym typeface="Wingdings" pitchFamily="2" charset="2"/>
              </a:rPr>
              <a:t>Directrice Générale Déléguée chargée de l’éducation et du patrimoine</a:t>
            </a:r>
          </a:p>
          <a:p>
            <a:pPr algn="ctr">
              <a:spcBef>
                <a:spcPts val="0"/>
              </a:spcBef>
              <a:buFont typeface="Wingdings" pitchFamily="2" charset="2"/>
              <a:buNone/>
            </a:pPr>
            <a:endParaRPr lang="fr-FR" dirty="0">
              <a:solidFill>
                <a:schemeClr val="tx1"/>
              </a:solidFill>
              <a:sym typeface="Wingdings" pitchFamily="2" charset="2"/>
            </a:endParaRPr>
          </a:p>
          <a:p>
            <a:pPr algn="ctr">
              <a:lnSpc>
                <a:spcPct val="150000"/>
              </a:lnSpc>
              <a:spcBef>
                <a:spcPts val="0"/>
              </a:spcBef>
              <a:buFont typeface="Wingdings" pitchFamily="2" charset="2"/>
              <a:buNone/>
            </a:pPr>
            <a:r>
              <a:rPr lang="fr-FR" dirty="0">
                <a:solidFill>
                  <a:schemeClr val="tx1"/>
                </a:solidFill>
                <a:sym typeface="Wingdings" pitchFamily="2" charset="2"/>
              </a:rPr>
              <a:t>   </a:t>
            </a:r>
            <a:r>
              <a:rPr lang="fr-FR" b="1" dirty="0">
                <a:solidFill>
                  <a:schemeClr val="tx1"/>
                </a:solidFill>
                <a:sym typeface="Wingdings" pitchFamily="2" charset="2"/>
              </a:rPr>
              <a:t>3 - Temps d’échanges</a:t>
            </a:r>
          </a:p>
          <a:p>
            <a:pPr algn="ctr">
              <a:lnSpc>
                <a:spcPct val="150000"/>
              </a:lnSpc>
              <a:spcBef>
                <a:spcPts val="0"/>
              </a:spcBef>
              <a:buFont typeface="Wingdings" pitchFamily="2" charset="2"/>
              <a:buNone/>
            </a:pPr>
            <a:endParaRPr lang="fr-FR" b="1" dirty="0">
              <a:solidFill>
                <a:schemeClr val="tx1"/>
              </a:solidFill>
              <a:sym typeface="Wingdings" pitchFamily="2" charset="2"/>
            </a:endParaRPr>
          </a:p>
          <a:p>
            <a:pPr algn="ctr">
              <a:spcBef>
                <a:spcPts val="0"/>
              </a:spcBef>
            </a:pPr>
            <a:r>
              <a:rPr lang="fr-FR" b="1" dirty="0">
                <a:solidFill>
                  <a:schemeClr val="tx1"/>
                </a:solidFill>
                <a:sym typeface="Wingdings" pitchFamily="2" charset="2"/>
              </a:rPr>
              <a:t>4 – Consultation « Déambulation autour de la proposition »</a:t>
            </a:r>
          </a:p>
          <a:p>
            <a:pPr algn="ctr">
              <a:lnSpc>
                <a:spcPct val="150000"/>
              </a:lnSpc>
              <a:spcBef>
                <a:spcPts val="0"/>
              </a:spcBef>
              <a:buFont typeface="Wingdings" pitchFamily="2" charset="2"/>
              <a:buNone/>
            </a:pPr>
            <a:endParaRPr lang="fr-FR" b="1" dirty="0">
              <a:solidFill>
                <a:schemeClr val="tx1"/>
              </a:solidFill>
              <a:sym typeface="Wingdings" pitchFamily="2" charset="2"/>
            </a:endParaRPr>
          </a:p>
          <a:p>
            <a:pPr algn="ctr">
              <a:lnSpc>
                <a:spcPct val="150000"/>
              </a:lnSpc>
              <a:spcBef>
                <a:spcPts val="0"/>
              </a:spcBef>
              <a:buFont typeface="Wingdings" pitchFamily="2" charset="2"/>
              <a:buNone/>
            </a:pPr>
            <a:r>
              <a:rPr lang="fr-FR" b="1" dirty="0">
                <a:solidFill>
                  <a:schemeClr val="tx1"/>
                </a:solidFill>
                <a:sym typeface="Wingdings" pitchFamily="2" charset="2"/>
              </a:rPr>
              <a:t>5- Moment de convivialité </a:t>
            </a:r>
          </a:p>
          <a:p>
            <a:pPr algn="ctr">
              <a:spcBef>
                <a:spcPct val="50000"/>
              </a:spcBef>
              <a:buFont typeface="Wingdings" pitchFamily="2" charset="2"/>
              <a:buNone/>
            </a:pPr>
            <a:endParaRPr lang="fr-FR" b="1" dirty="0">
              <a:solidFill>
                <a:schemeClr val="bg2">
                  <a:lumMod val="75000"/>
                </a:schemeClr>
              </a:solidFill>
              <a:sym typeface="Wingdings" pitchFamily="2" charset="2"/>
            </a:endParaRP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5013176"/>
            <a:ext cx="3275856" cy="2316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2672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2"/>
            <a:ext cx="9144000" cy="618564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riangle 1"/>
          <p:cNvSpPr/>
          <p:nvPr/>
        </p:nvSpPr>
        <p:spPr>
          <a:xfrm rot="5400000">
            <a:off x="1259632" y="311423"/>
            <a:ext cx="648072" cy="648072"/>
          </a:xfrm>
          <a:prstGeom prst="triangle">
            <a:avLst>
              <a:gd name="adj" fmla="val 56225"/>
            </a:avLst>
          </a:prstGeom>
          <a:solidFill>
            <a:srgbClr val="7A39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Rectangle 2"/>
          <p:cNvSpPr/>
          <p:nvPr/>
        </p:nvSpPr>
        <p:spPr>
          <a:xfrm>
            <a:off x="0" y="-47913"/>
            <a:ext cx="9144000" cy="766110"/>
          </a:xfrm>
          <a:prstGeom prst="rect">
            <a:avLst/>
          </a:prstGeom>
          <a:solidFill>
            <a:srgbClr val="7A39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5013176"/>
            <a:ext cx="3275856" cy="2316818"/>
          </a:xfrm>
          <a:prstGeom prst="rect">
            <a:avLst/>
          </a:prstGeom>
        </p:spPr>
      </p:pic>
      <p:sp>
        <p:nvSpPr>
          <p:cNvPr id="11" name="Espace réservé de la date 10"/>
          <p:cNvSpPr>
            <a:spLocks noGrp="1"/>
          </p:cNvSpPr>
          <p:nvPr>
            <p:ph type="dt" sz="half" idx="2"/>
          </p:nvPr>
        </p:nvSpPr>
        <p:spPr>
          <a:xfrm>
            <a:off x="47201" y="6570555"/>
            <a:ext cx="4114800" cy="260648"/>
          </a:xfrm>
        </p:spPr>
        <p:txBody>
          <a:bodyPr/>
          <a:lstStyle/>
          <a:p>
            <a:pPr>
              <a:defRPr/>
            </a:pPr>
            <a:r>
              <a:rPr lang="fr-FR"/>
              <a:t>CD31 - DGD EP - DE</a:t>
            </a:r>
            <a:endParaRPr lang="fr-BE" dirty="0"/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433387" y="23573"/>
            <a:ext cx="80962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Wingdings" pitchFamily="2" charset="2"/>
              <a:buNone/>
            </a:pPr>
            <a:r>
              <a:rPr lang="fr-FR" sz="3200" b="1" dirty="0">
                <a:solidFill>
                  <a:schemeClr val="bg1"/>
                </a:solidFill>
                <a:sym typeface="Wingdings" pitchFamily="2" charset="2"/>
              </a:rPr>
              <a:t>Présentation</a:t>
            </a:r>
          </a:p>
        </p:txBody>
      </p:sp>
      <p:sp>
        <p:nvSpPr>
          <p:cNvPr id="13" name="Rectangle 3"/>
          <p:cNvSpPr txBox="1">
            <a:spLocks/>
          </p:cNvSpPr>
          <p:nvPr/>
        </p:nvSpPr>
        <p:spPr bwMode="auto">
          <a:xfrm>
            <a:off x="433387" y="2093494"/>
            <a:ext cx="8229600" cy="1998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0" lvl="1" indent="-420688" algn="ctr"/>
            <a:r>
              <a:rPr lang="fr-FR" sz="2800" b="1" dirty="0">
                <a:ea typeface="ＭＳ Ｐゴシック" pitchFamily="34" charset="-128"/>
              </a:rPr>
              <a:t>Mariette de Malvinsky</a:t>
            </a:r>
          </a:p>
          <a:p>
            <a:pPr marL="0" lvl="1" indent="-420688" algn="ctr"/>
            <a:r>
              <a:rPr lang="fr-FR" sz="2400" dirty="0">
                <a:ea typeface="ＭＳ Ｐゴシック" pitchFamily="34" charset="-128"/>
              </a:rPr>
              <a:t>Directrice Générale Déléguée chargée de l’éducation</a:t>
            </a:r>
          </a:p>
          <a:p>
            <a:pPr marL="0" lvl="1" indent="-420688" algn="ctr"/>
            <a:r>
              <a:rPr lang="fr-FR" sz="2400" dirty="0">
                <a:ea typeface="ＭＳ Ｐゴシック" pitchFamily="34" charset="-128"/>
              </a:rPr>
              <a:t>et du patrimoine</a:t>
            </a:r>
          </a:p>
        </p:txBody>
      </p:sp>
    </p:spTree>
    <p:extLst>
      <p:ext uri="{BB962C8B-B14F-4D97-AF65-F5344CB8AC3E}">
        <p14:creationId xmlns:p14="http://schemas.microsoft.com/office/powerpoint/2010/main" val="1338860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-6449" y="-47914"/>
            <a:ext cx="9144000" cy="623738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3994" y="851128"/>
            <a:ext cx="5338341" cy="5338341"/>
          </a:xfrm>
          <a:prstGeom prst="rect">
            <a:avLst/>
          </a:prstGeom>
        </p:spPr>
      </p:pic>
      <p:sp>
        <p:nvSpPr>
          <p:cNvPr id="2" name="Triangle 1"/>
          <p:cNvSpPr/>
          <p:nvPr/>
        </p:nvSpPr>
        <p:spPr>
          <a:xfrm rot="5400000">
            <a:off x="1259632" y="311423"/>
            <a:ext cx="648072" cy="648072"/>
          </a:xfrm>
          <a:prstGeom prst="triangle">
            <a:avLst>
              <a:gd name="adj" fmla="val 56225"/>
            </a:avLst>
          </a:prstGeom>
          <a:solidFill>
            <a:srgbClr val="7A39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Rectangle 2"/>
          <p:cNvSpPr/>
          <p:nvPr/>
        </p:nvSpPr>
        <p:spPr>
          <a:xfrm>
            <a:off x="0" y="-47914"/>
            <a:ext cx="9144000" cy="1100649"/>
          </a:xfrm>
          <a:prstGeom prst="rect">
            <a:avLst/>
          </a:prstGeom>
          <a:solidFill>
            <a:srgbClr val="7A39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altLang="fr-FR" sz="3600" b="1" dirty="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Les objectifs de la sectorisation</a:t>
            </a: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9319" y="5094539"/>
            <a:ext cx="3096344" cy="2189860"/>
          </a:xfrm>
          <a:prstGeom prst="rect">
            <a:avLst/>
          </a:prstGeom>
        </p:spPr>
      </p:pic>
      <p:sp>
        <p:nvSpPr>
          <p:cNvPr id="12" name="ZoneTexte 11"/>
          <p:cNvSpPr txBox="1"/>
          <p:nvPr/>
        </p:nvSpPr>
        <p:spPr>
          <a:xfrm>
            <a:off x="38684" y="1716179"/>
            <a:ext cx="208504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fr-FR" altLang="fr-FR" sz="2000" b="1" dirty="0"/>
              <a:t>Garantir à chaque élève</a:t>
            </a:r>
          </a:p>
          <a:p>
            <a:pPr>
              <a:lnSpc>
                <a:spcPct val="90000"/>
              </a:lnSpc>
            </a:pPr>
            <a:r>
              <a:rPr lang="fr-FR" altLang="fr-FR" sz="2000" b="1" dirty="0"/>
              <a:t>une place dans </a:t>
            </a:r>
          </a:p>
          <a:p>
            <a:pPr>
              <a:lnSpc>
                <a:spcPct val="90000"/>
              </a:lnSpc>
            </a:pPr>
            <a:r>
              <a:rPr lang="fr-FR" altLang="fr-FR" sz="2000" b="1" dirty="0"/>
              <a:t>son collège de secteur</a:t>
            </a:r>
          </a:p>
        </p:txBody>
      </p:sp>
      <p:cxnSp>
        <p:nvCxnSpPr>
          <p:cNvPr id="13" name="Connecteur en arc 12"/>
          <p:cNvCxnSpPr/>
          <p:nvPr/>
        </p:nvCxnSpPr>
        <p:spPr>
          <a:xfrm>
            <a:off x="1105882" y="2969874"/>
            <a:ext cx="1458219" cy="562697"/>
          </a:xfrm>
          <a:prstGeom prst="curvedConnector3">
            <a:avLst/>
          </a:prstGeom>
          <a:ln w="19050">
            <a:solidFill>
              <a:srgbClr val="7A3989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4" name="ZoneTexte 13"/>
          <p:cNvSpPr txBox="1"/>
          <p:nvPr/>
        </p:nvSpPr>
        <p:spPr>
          <a:xfrm>
            <a:off x="7340872" y="1962385"/>
            <a:ext cx="16327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90000"/>
              </a:lnSpc>
            </a:pPr>
            <a:r>
              <a:rPr lang="fr-FR" altLang="fr-FR" sz="2000" b="1" dirty="0"/>
              <a:t>Favoriser le lien école collège</a:t>
            </a:r>
          </a:p>
        </p:txBody>
      </p:sp>
      <p:cxnSp>
        <p:nvCxnSpPr>
          <p:cNvPr id="15" name="Connecteur en arc 14"/>
          <p:cNvCxnSpPr/>
          <p:nvPr/>
        </p:nvCxnSpPr>
        <p:spPr>
          <a:xfrm rot="10800000" flipV="1">
            <a:off x="6427256" y="2619361"/>
            <a:ext cx="1595083" cy="881277"/>
          </a:xfrm>
          <a:prstGeom prst="curvedConnector3">
            <a:avLst/>
          </a:prstGeom>
          <a:ln w="19050">
            <a:solidFill>
              <a:srgbClr val="7A398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>
          <a:xfrm>
            <a:off x="7236607" y="3395264"/>
            <a:ext cx="18722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90000"/>
              </a:lnSpc>
            </a:pPr>
            <a:r>
              <a:rPr lang="fr-FR" altLang="fr-FR" sz="2000" b="1" dirty="0"/>
              <a:t>Equilibrer les effectifs des collèges</a:t>
            </a:r>
          </a:p>
        </p:txBody>
      </p:sp>
      <p:cxnSp>
        <p:nvCxnSpPr>
          <p:cNvPr id="17" name="Connecteur en arc 16"/>
          <p:cNvCxnSpPr/>
          <p:nvPr/>
        </p:nvCxnSpPr>
        <p:spPr>
          <a:xfrm rot="10800000" flipV="1">
            <a:off x="5228398" y="4010187"/>
            <a:ext cx="2551949" cy="836063"/>
          </a:xfrm>
          <a:prstGeom prst="curvedConnector3">
            <a:avLst/>
          </a:prstGeom>
          <a:ln w="19050">
            <a:solidFill>
              <a:srgbClr val="7A398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ZoneTexte 17"/>
          <p:cNvSpPr txBox="1"/>
          <p:nvPr/>
        </p:nvSpPr>
        <p:spPr>
          <a:xfrm>
            <a:off x="23085" y="3843031"/>
            <a:ext cx="22446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fr-FR" altLang="fr-FR" sz="2000" b="1" dirty="0"/>
              <a:t>Améliorer l’équilibre social</a:t>
            </a:r>
            <a:endParaRPr lang="fr-FR" altLang="fr-FR" sz="1600" b="1" dirty="0"/>
          </a:p>
        </p:txBody>
      </p:sp>
      <p:cxnSp>
        <p:nvCxnSpPr>
          <p:cNvPr id="19" name="Connecteur en arc 18"/>
          <p:cNvCxnSpPr/>
          <p:nvPr/>
        </p:nvCxnSpPr>
        <p:spPr>
          <a:xfrm>
            <a:off x="1819492" y="4033844"/>
            <a:ext cx="1996120" cy="565705"/>
          </a:xfrm>
          <a:prstGeom prst="curvedConnector3">
            <a:avLst/>
          </a:prstGeom>
          <a:ln w="19050">
            <a:solidFill>
              <a:srgbClr val="7A3989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fr-FR" dirty="0"/>
              <a:t>CD31 - DGD PE - DE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001659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-47913"/>
            <a:ext cx="9150449" cy="812618"/>
          </a:xfrm>
          <a:prstGeom prst="rect">
            <a:avLst/>
          </a:prstGeom>
          <a:solidFill>
            <a:srgbClr val="7A39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fr-FR" altLang="fr-FR" sz="3600" b="1" dirty="0">
                <a:solidFill>
                  <a:prstClr val="white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Enjeu et objectifs</a:t>
            </a:r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5013176"/>
            <a:ext cx="3275856" cy="2316818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447113" y="776780"/>
            <a:ext cx="8135310" cy="183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fr-FR" altLang="fr-FR" sz="2400" b="1" dirty="0">
                <a:solidFill>
                  <a:schemeClr val="bg2">
                    <a:lumMod val="50000"/>
                  </a:schemeClr>
                </a:solidFill>
              </a:rPr>
              <a:t>Enjeu </a:t>
            </a:r>
          </a:p>
          <a:p>
            <a:pPr algn="ctr">
              <a:lnSpc>
                <a:spcPct val="90000"/>
              </a:lnSpc>
            </a:pPr>
            <a:endParaRPr lang="fr-FR" altLang="fr-FR" sz="1400" b="1" dirty="0"/>
          </a:p>
          <a:p>
            <a:pPr algn="ctr">
              <a:lnSpc>
                <a:spcPct val="90000"/>
              </a:lnSpc>
            </a:pPr>
            <a:r>
              <a:rPr lang="fr-FR" sz="2200" b="1" dirty="0"/>
              <a:t>Dans l’attente de la construction de nouveaux collèges dans le secteur, </a:t>
            </a:r>
            <a:r>
              <a:rPr lang="fr-FR" altLang="fr-FR" sz="2200" b="1" dirty="0"/>
              <a:t>rééquilibrer les effectifs des établissements du sud toulousain, niveau par niveau à compter de la rentrée 2024</a:t>
            </a:r>
            <a:endParaRPr lang="fr-FR" altLang="fr-FR" sz="2200" dirty="0"/>
          </a:p>
        </p:txBody>
      </p:sp>
      <p:sp>
        <p:nvSpPr>
          <p:cNvPr id="8" name="ZoneTexte 7"/>
          <p:cNvSpPr txBox="1"/>
          <p:nvPr/>
        </p:nvSpPr>
        <p:spPr>
          <a:xfrm>
            <a:off x="137057" y="2832272"/>
            <a:ext cx="8755421" cy="388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fr-FR" altLang="fr-FR" sz="2400" b="1" dirty="0">
                <a:solidFill>
                  <a:schemeClr val="bg2">
                    <a:lumMod val="50000"/>
                  </a:schemeClr>
                </a:solidFill>
              </a:rPr>
              <a:t>Objectifs </a:t>
            </a:r>
          </a:p>
          <a:p>
            <a:pPr algn="ctr">
              <a:lnSpc>
                <a:spcPct val="90000"/>
              </a:lnSpc>
            </a:pPr>
            <a:endParaRPr lang="fr-FR" altLang="fr-FR" sz="1400" b="1" dirty="0"/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fr-FR" altLang="fr-FR" sz="2200" b="1" dirty="0"/>
              <a:t>Réduire le secteur du collège Bellevue niveau par niveau à compter de la rentrée 2024 en utilisant la capacité disponible des collèges </a:t>
            </a:r>
            <a:br>
              <a:rPr lang="fr-FR" altLang="fr-FR" sz="2200" b="1" dirty="0"/>
            </a:br>
            <a:r>
              <a:rPr lang="fr-FR" altLang="fr-FR" sz="2200" b="1" dirty="0"/>
              <a:t>J. Moulin et J-P. Vernant à Toulouse, et Marcel Doret à Vernet</a:t>
            </a:r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fr-FR" altLang="fr-FR" sz="2200" b="1" dirty="0"/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fr-FR" altLang="fr-FR" sz="2200" b="1" dirty="0"/>
              <a:t>Rééquilibrer les effectifs des collèges R. Cassin et J. Prévert à Saint-Orens</a:t>
            </a:r>
          </a:p>
          <a:p>
            <a:pPr algn="ctr">
              <a:lnSpc>
                <a:spcPct val="90000"/>
              </a:lnSpc>
            </a:pPr>
            <a:endParaRPr lang="fr-FR" altLang="fr-FR" sz="2200" b="1" dirty="0"/>
          </a:p>
          <a:p>
            <a:pPr algn="ctr">
              <a:lnSpc>
                <a:spcPct val="90000"/>
              </a:lnSpc>
            </a:pPr>
            <a:endParaRPr lang="fr-FR" altLang="fr-FR" sz="2200" b="1" dirty="0"/>
          </a:p>
          <a:p>
            <a:pPr algn="ctr">
              <a:lnSpc>
                <a:spcPct val="90000"/>
              </a:lnSpc>
            </a:pPr>
            <a:endParaRPr lang="fr-FR" altLang="fr-FR" b="1" dirty="0"/>
          </a:p>
          <a:p>
            <a:pPr algn="ctr">
              <a:lnSpc>
                <a:spcPct val="90000"/>
              </a:lnSpc>
            </a:pPr>
            <a:r>
              <a:rPr lang="fr-FR" altLang="fr-FR" b="1" dirty="0"/>
              <a:t> </a:t>
            </a:r>
            <a:endParaRPr lang="fr-FR" altLang="fr-FR" sz="2000" b="1" dirty="0"/>
          </a:p>
        </p:txBody>
      </p:sp>
      <p:sp>
        <p:nvSpPr>
          <p:cNvPr id="9" name="Espace réservé de la date 10"/>
          <p:cNvSpPr>
            <a:spLocks noGrp="1"/>
          </p:cNvSpPr>
          <p:nvPr>
            <p:ph type="dt" sz="half" idx="2"/>
          </p:nvPr>
        </p:nvSpPr>
        <p:spPr>
          <a:xfrm>
            <a:off x="47201" y="6570555"/>
            <a:ext cx="4114800" cy="260648"/>
          </a:xfrm>
        </p:spPr>
        <p:txBody>
          <a:bodyPr/>
          <a:lstStyle/>
          <a:p>
            <a:pPr>
              <a:defRPr/>
            </a:pPr>
            <a:r>
              <a:rPr lang="fr-FR" dirty="0"/>
              <a:t>CD31 - DGD EP – DE 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192603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-47913"/>
            <a:ext cx="9150449" cy="812618"/>
          </a:xfrm>
          <a:prstGeom prst="rect">
            <a:avLst/>
          </a:prstGeom>
          <a:solidFill>
            <a:srgbClr val="7A39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altLang="fr-FR" sz="2800" b="1" dirty="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Une forte croissance démographique</a:t>
            </a:r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5013176"/>
            <a:ext cx="3275856" cy="2316818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323528" y="1275226"/>
            <a:ext cx="8496944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fr-FR" sz="2000" b="1" dirty="0"/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fr-FR" sz="2400" b="1" i="1" dirty="0">
                <a:solidFill>
                  <a:schemeClr val="bg2">
                    <a:lumMod val="50000"/>
                  </a:schemeClr>
                </a:solidFill>
              </a:rPr>
              <a:t>10.000 à 13.000</a:t>
            </a:r>
            <a:r>
              <a:rPr lang="fr-FR" sz="2400" b="1" i="1" dirty="0"/>
              <a:t> logements attendus à l’horizon 2035 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fr-FR" sz="2400" b="1" i="1" dirty="0"/>
          </a:p>
          <a:p>
            <a:pPr algn="just"/>
            <a:r>
              <a:rPr lang="fr-FR" sz="2000" b="1" dirty="0"/>
              <a:t>Principales opérations prévues sur le secteur du collège Bellevue :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fr-FR" sz="2000" b="1" i="1" dirty="0"/>
          </a:p>
          <a:p>
            <a:pPr marL="800100" lvl="1" indent="-342900" algn="just">
              <a:buFont typeface="Wingdings" panose="05000000000000000000" pitchFamily="2" charset="2"/>
              <a:buChar char="§"/>
            </a:pPr>
            <a:r>
              <a:rPr lang="fr-FR" sz="2000" b="1" dirty="0">
                <a:solidFill>
                  <a:schemeClr val="bg2">
                    <a:lumMod val="50000"/>
                  </a:schemeClr>
                </a:solidFill>
              </a:rPr>
              <a:t>6 700</a:t>
            </a:r>
            <a:r>
              <a:rPr lang="fr-FR" sz="2000" b="1" dirty="0"/>
              <a:t> logements à Malepère dont </a:t>
            </a:r>
            <a:r>
              <a:rPr lang="fr-FR" sz="2000" b="1" dirty="0">
                <a:solidFill>
                  <a:schemeClr val="bg2">
                    <a:lumMod val="50000"/>
                  </a:schemeClr>
                </a:solidFill>
              </a:rPr>
              <a:t>2 900</a:t>
            </a:r>
            <a:r>
              <a:rPr lang="fr-FR" sz="2000" b="1" dirty="0"/>
              <a:t> livrés d’ici fin 2025, soit un potentiel prévisionnel de 400 collégiens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fr-FR" sz="2000" b="1" dirty="0"/>
          </a:p>
          <a:p>
            <a:pPr marL="800100" lvl="1" indent="-342900" algn="just">
              <a:buFont typeface="Wingdings" panose="05000000000000000000" pitchFamily="2" charset="2"/>
              <a:buChar char="§"/>
            </a:pPr>
            <a:r>
              <a:rPr lang="fr-FR" sz="2000" b="1" dirty="0">
                <a:solidFill>
                  <a:schemeClr val="bg2">
                    <a:lumMod val="50000"/>
                  </a:schemeClr>
                </a:solidFill>
              </a:rPr>
              <a:t>Entre 3 500 et 6 300 </a:t>
            </a:r>
            <a:r>
              <a:rPr lang="fr-FR" sz="2000" b="1" dirty="0"/>
              <a:t>logements dans le secteur Montaudran (Pacte urbain 3</a:t>
            </a:r>
            <a:r>
              <a:rPr lang="fr-FR" sz="2000" b="1" baseline="30000" dirty="0"/>
              <a:t>ème</a:t>
            </a:r>
            <a:r>
              <a:rPr lang="fr-FR" sz="2000" b="1" dirty="0"/>
              <a:t> ligne de métro)</a:t>
            </a:r>
          </a:p>
          <a:p>
            <a:pPr algn="just"/>
            <a:endParaRPr lang="fr-FR" sz="2000" b="1" dirty="0"/>
          </a:p>
        </p:txBody>
      </p:sp>
      <p:sp>
        <p:nvSpPr>
          <p:cNvPr id="6" name="Espace réservé de la date 10"/>
          <p:cNvSpPr>
            <a:spLocks noGrp="1"/>
          </p:cNvSpPr>
          <p:nvPr>
            <p:ph type="dt" sz="half" idx="2"/>
          </p:nvPr>
        </p:nvSpPr>
        <p:spPr>
          <a:xfrm>
            <a:off x="47201" y="6570555"/>
            <a:ext cx="4114800" cy="260648"/>
          </a:xfrm>
        </p:spPr>
        <p:txBody>
          <a:bodyPr/>
          <a:lstStyle/>
          <a:p>
            <a:pPr>
              <a:defRPr/>
            </a:pPr>
            <a:r>
              <a:rPr lang="fr-FR" dirty="0"/>
              <a:t>CD31 - DGD EP – DE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532408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-47913"/>
            <a:ext cx="9150449" cy="812618"/>
          </a:xfrm>
          <a:prstGeom prst="rect">
            <a:avLst/>
          </a:prstGeom>
          <a:solidFill>
            <a:srgbClr val="7A39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altLang="fr-FR" sz="3600" b="1" dirty="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Sectorisation actuelle</a:t>
            </a:r>
            <a:endParaRPr lang="fr-FR" altLang="fr-FR" sz="3600" b="1" dirty="0">
              <a:solidFill>
                <a:srgbClr val="FF0000"/>
              </a:solidFill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10" name="Espace réservé de la date 10"/>
          <p:cNvSpPr>
            <a:spLocks noGrp="1"/>
          </p:cNvSpPr>
          <p:nvPr>
            <p:ph type="dt" sz="half" idx="2"/>
          </p:nvPr>
        </p:nvSpPr>
        <p:spPr>
          <a:xfrm>
            <a:off x="47201" y="6570555"/>
            <a:ext cx="4114800" cy="260648"/>
          </a:xfrm>
        </p:spPr>
        <p:txBody>
          <a:bodyPr/>
          <a:lstStyle/>
          <a:p>
            <a:pPr>
              <a:defRPr/>
            </a:pPr>
            <a:r>
              <a:rPr lang="fr-FR" dirty="0"/>
              <a:t>CD31 - DGD EP – DE </a:t>
            </a:r>
            <a:endParaRPr lang="fr-BE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00" y="818680"/>
            <a:ext cx="9001000" cy="57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9822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14888</TotalTime>
  <Words>1054</Words>
  <Application>Microsoft Office PowerPoint</Application>
  <PresentationFormat>Affichage à l'écran (4:3)</PresentationFormat>
  <Paragraphs>360</Paragraphs>
  <Slides>18</Slides>
  <Notes>14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23" baseType="lpstr">
      <vt:lpstr>ＭＳ Ｐゴシック</vt:lpstr>
      <vt:lpstr>Arial</vt:lpstr>
      <vt:lpstr>Calibri</vt:lpstr>
      <vt:lpstr>Wingdings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 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Haitce Franck</dc:creator>
  <cp:lastModifiedBy>Haitce Franck</cp:lastModifiedBy>
  <cp:revision>861</cp:revision>
  <cp:lastPrinted>2023-11-16T08:33:56Z</cp:lastPrinted>
  <dcterms:created xsi:type="dcterms:W3CDTF">2018-09-07T14:53:34Z</dcterms:created>
  <dcterms:modified xsi:type="dcterms:W3CDTF">2023-11-23T08:40:03Z</dcterms:modified>
</cp:coreProperties>
</file>