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tags/tag4.xml" ContentType="application/vnd.openxmlformats-officedocument.presentationml.tags+xml"/>
  <Override PartName="/ppt/notesSlides/notesSlide5.xml" ContentType="application/vnd.openxmlformats-officedocument.presentationml.notesSlide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tags/tag11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13.xml" ContentType="application/vnd.openxmlformats-officedocument.presentationml.notesSlide+xml"/>
  <Override PartName="/ppt/tags/tag1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90" r:id="rId3"/>
    <p:sldId id="410" r:id="rId4"/>
    <p:sldId id="411" r:id="rId5"/>
    <p:sldId id="430" r:id="rId6"/>
    <p:sldId id="431" r:id="rId7"/>
    <p:sldId id="434" r:id="rId8"/>
    <p:sldId id="400" r:id="rId9"/>
    <p:sldId id="399" r:id="rId10"/>
    <p:sldId id="401" r:id="rId11"/>
    <p:sldId id="427" r:id="rId12"/>
    <p:sldId id="429" r:id="rId13"/>
    <p:sldId id="428" r:id="rId14"/>
    <p:sldId id="426" r:id="rId15"/>
    <p:sldId id="432" r:id="rId16"/>
    <p:sldId id="435" r:id="rId17"/>
    <p:sldId id="420" r:id="rId18"/>
    <p:sldId id="372" r:id="rId19"/>
    <p:sldId id="425" r:id="rId20"/>
    <p:sldId id="424" r:id="rId21"/>
    <p:sldId id="388" r:id="rId22"/>
  </p:sldIdLst>
  <p:sldSz cx="9144000" cy="6858000" type="screen4x3"/>
  <p:notesSz cx="6797675" cy="992663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souici Malika" initials="BM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F600"/>
    <a:srgbClr val="009900"/>
    <a:srgbClr val="7A3989"/>
    <a:srgbClr val="178CAE"/>
    <a:srgbClr val="2A33E2"/>
    <a:srgbClr val="FF0000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56"/>
  </p:normalViewPr>
  <p:slideViewPr>
    <p:cSldViewPr>
      <p:cViewPr varScale="1">
        <p:scale>
          <a:sx n="105" d="100"/>
          <a:sy n="105" d="100"/>
        </p:scale>
        <p:origin x="118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5" d="100"/>
          <a:sy n="75" d="100"/>
        </p:scale>
        <p:origin x="3306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814" y="2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/>
          <a:lstStyle>
            <a:lvl1pPr algn="r">
              <a:defRPr sz="1200"/>
            </a:lvl1pPr>
          </a:lstStyle>
          <a:p>
            <a:fld id="{04FF4C87-5E2E-42EB-82B6-58B4A895C397}" type="datetimeFigureOut">
              <a:rPr lang="fr-FR" smtClean="0"/>
              <a:t>11/01/2022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29601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814" y="9429601"/>
            <a:ext cx="2945294" cy="497041"/>
          </a:xfrm>
          <a:prstGeom prst="rect">
            <a:avLst/>
          </a:prstGeom>
        </p:spPr>
        <p:txBody>
          <a:bodyPr vert="horz" lIns="90436" tIns="45218" rIns="90436" bIns="45218" rtlCol="0" anchor="b"/>
          <a:lstStyle>
            <a:lvl1pPr algn="r">
              <a:defRPr sz="1200"/>
            </a:lvl1pPr>
          </a:lstStyle>
          <a:p>
            <a:fld id="{7F11BAE0-1666-40B7-B5F7-EF90D2BAB8F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134798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814" y="2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DC01F29-582F-475B-8107-D4097A315126}" type="datetimeFigureOut">
              <a:rPr lang="fr-FR"/>
              <a:pPr>
                <a:defRPr/>
              </a:pPr>
              <a:t>11/01/2022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1363"/>
            <a:ext cx="4965700" cy="37258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07" tIns="45404" rIns="90807" bIns="45404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927" y="4715586"/>
            <a:ext cx="5437827" cy="4467066"/>
          </a:xfrm>
          <a:prstGeom prst="rect">
            <a:avLst/>
          </a:prstGeom>
        </p:spPr>
        <p:txBody>
          <a:bodyPr vert="horz" lIns="90807" tIns="45404" rIns="90807" bIns="45404" rtlCol="0"/>
          <a:lstStyle/>
          <a:p>
            <a:pPr lvl="0"/>
            <a:r>
              <a:rPr lang="fr-FR" noProof="0" smtClean="0"/>
              <a:t>Modifiez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027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814" y="9428027"/>
            <a:ext cx="2945294" cy="497041"/>
          </a:xfrm>
          <a:prstGeom prst="rect">
            <a:avLst/>
          </a:prstGeom>
        </p:spPr>
        <p:txBody>
          <a:bodyPr vert="horz" lIns="90807" tIns="45404" rIns="90807" bIns="4540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28981E-53E6-4CB5-BDD3-3CDA27D249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8658045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12339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23307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14397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92106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40464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CD31 – DGD SO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69134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CD31 – DGD SO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50767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3699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83846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73451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CD31 – DGD SO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0990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CD31 – DGD SO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45213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CD31 – DGD SO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56668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51907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142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5988" y="741363"/>
            <a:ext cx="4965700" cy="3725862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0846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12162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83598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18817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379856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91783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18154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340699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279664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63713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897752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224621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smtClean="0"/>
              <a:t>Cliquez pour modifier le style du titre</a:t>
            </a:r>
            <a:endParaRPr lang="fr-BE" altLang="fr-FR" smtClean="0"/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dirty="0" smtClean="0"/>
              <a:t>Cliquez pour modifier les styles du texte du masque</a:t>
            </a:r>
          </a:p>
          <a:p>
            <a:pPr lvl="1"/>
            <a:r>
              <a:rPr lang="fr-FR" altLang="fr-FR" dirty="0" smtClean="0"/>
              <a:t>Deuxième niveau</a:t>
            </a:r>
          </a:p>
          <a:p>
            <a:pPr lvl="2"/>
            <a:r>
              <a:rPr lang="fr-FR" altLang="fr-FR" dirty="0" smtClean="0"/>
              <a:t>Troisième niveau</a:t>
            </a:r>
          </a:p>
          <a:p>
            <a:pPr lvl="3"/>
            <a:r>
              <a:rPr lang="fr-FR" altLang="fr-FR" dirty="0" smtClean="0"/>
              <a:t>Quatrième niveau</a:t>
            </a:r>
          </a:p>
          <a:p>
            <a:pPr lvl="4"/>
            <a:r>
              <a:rPr lang="fr-FR" altLang="fr-FR" dirty="0" smtClean="0"/>
              <a:t>Cinquième niveau</a:t>
            </a:r>
            <a:endParaRPr lang="fr-BE" altLang="fr-FR" dirty="0" smtClean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fr-FR" smtClean="0"/>
              <a:t>CD31 – DGD SO – DE – PS – Réunion Cintegabelle 11-12-2020</a:t>
            </a:r>
            <a:endParaRPr lang="fr-BE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4792972" y="6597354"/>
            <a:ext cx="50526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fld id="{D7C7BA8E-1BD5-4ACE-AF08-7AAAEE524CDA}" type="slidenum">
              <a:rPr lang="fr-BE" sz="1400" b="0" smtClean="0"/>
              <a:pPr/>
              <a:t>‹N°›</a:t>
            </a:fld>
            <a:endParaRPr lang="fr-FR" sz="1400" b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5" Type="http://schemas.openxmlformats.org/officeDocument/2006/relationships/image" Target="../media/image9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Relationship Id="rId5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5" Type="http://schemas.openxmlformats.org/officeDocument/2006/relationships/image" Target="../media/image13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3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4.xml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5.xml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/>
          <p:cNvPicPr>
            <a:picLocks noChangeAspect="1"/>
          </p:cNvPicPr>
          <p:nvPr/>
        </p:nvPicPr>
        <p:blipFill>
          <a:blip r:embed="rId4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281924" cy="6185647"/>
          </a:xfrm>
          <a:prstGeom prst="rect">
            <a:avLst/>
          </a:prstGeom>
        </p:spPr>
      </p:pic>
      <p:sp>
        <p:nvSpPr>
          <p:cNvPr id="2051" name="ZoneTexte 7"/>
          <p:cNvSpPr txBox="1">
            <a:spLocks noChangeArrowheads="1"/>
          </p:cNvSpPr>
          <p:nvPr/>
        </p:nvSpPr>
        <p:spPr bwMode="auto">
          <a:xfrm>
            <a:off x="0" y="216240"/>
            <a:ext cx="928192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b="1" dirty="0">
                <a:solidFill>
                  <a:srgbClr val="178C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SECTORISATION DES COLLEGES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b="1" dirty="0">
                <a:solidFill>
                  <a:srgbClr val="178C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Rentrée scolaire </a:t>
            </a:r>
            <a:r>
              <a:rPr lang="fr-FR" altLang="fr-FR" b="1" dirty="0" smtClean="0">
                <a:solidFill>
                  <a:srgbClr val="178C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1800" b="1" dirty="0" smtClean="0">
                <a:solidFill>
                  <a:srgbClr val="178C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Ouverture des collèges Saint-Simon et </a:t>
            </a:r>
            <a:r>
              <a:rPr lang="fr-FR" altLang="fr-FR" sz="1800" b="1" dirty="0" err="1" smtClean="0">
                <a:solidFill>
                  <a:srgbClr val="178C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Guilhermy</a:t>
            </a:r>
            <a:endParaRPr lang="fr-FR" altLang="fr-FR" sz="1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ZoneTexte 7"/>
          <p:cNvSpPr txBox="1">
            <a:spLocks noChangeArrowheads="1"/>
          </p:cNvSpPr>
          <p:nvPr/>
        </p:nvSpPr>
        <p:spPr bwMode="auto">
          <a:xfrm>
            <a:off x="0" y="1469890"/>
            <a:ext cx="9088417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000" b="1" dirty="0" smtClean="0">
              <a:solidFill>
                <a:srgbClr val="7A39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 b="1" dirty="0" smtClean="0">
                <a:solidFill>
                  <a:srgbClr val="7A3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Réunion du 11 janvier 2022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2400" b="1" dirty="0" smtClean="0">
                <a:solidFill>
                  <a:srgbClr val="7A398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Ecole Léonce Bourliaguet à Toulouse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2000" b="1" dirty="0" smtClean="0">
              <a:solidFill>
                <a:srgbClr val="178CA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509120"/>
            <a:ext cx="4294010" cy="3036898"/>
          </a:xfrm>
          <a:prstGeom prst="rect">
            <a:avLst/>
          </a:prstGeom>
        </p:spPr>
      </p:pic>
      <p:sp>
        <p:nvSpPr>
          <p:cNvPr id="7" name="Espace réservé de la date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riangle 12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-27384"/>
            <a:ext cx="8003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 futur 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collège de </a:t>
            </a:r>
            <a:r>
              <a:rPr lang="fr-FR" sz="36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Guilhermy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endParaRPr lang="fr-FR" sz="3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0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1486" y="1844824"/>
            <a:ext cx="8610571" cy="3672408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-18256" y="5129535"/>
            <a:ext cx="3665832" cy="317046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2000" b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Hall d’accueil</a:t>
            </a:r>
            <a:endParaRPr lang="fr-FR" sz="20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09186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riangle 12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-27384"/>
            <a:ext cx="8003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 futur 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collège de </a:t>
            </a:r>
            <a:r>
              <a:rPr lang="fr-FR" sz="36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Guilhermy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endParaRPr lang="fr-FR" sz="3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0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006" y="1288917"/>
            <a:ext cx="7968737" cy="4482414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958" y="5228740"/>
            <a:ext cx="3664014" cy="54259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24526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riangle 12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-27384"/>
            <a:ext cx="8003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 futur 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collège de </a:t>
            </a:r>
            <a:r>
              <a:rPr lang="fr-FR" sz="36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Guilhermy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endParaRPr lang="fr-FR" sz="3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0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7591" y="957754"/>
            <a:ext cx="8688817" cy="4887459"/>
          </a:xfrm>
          <a:prstGeom prst="rect">
            <a:avLst/>
          </a:prstGeom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683568" y="5528167"/>
            <a:ext cx="3665832" cy="31704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2000" b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Salle d’activités culturelles</a:t>
            </a:r>
            <a:endParaRPr lang="fr-FR" sz="20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52364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riangle 12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-27384"/>
            <a:ext cx="8003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 futur 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collège de </a:t>
            </a:r>
            <a:r>
              <a:rPr lang="fr-FR" sz="36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Guilhermy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endParaRPr lang="fr-FR" sz="3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0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587" y="957754"/>
            <a:ext cx="8760825" cy="4927964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0" y="5435157"/>
            <a:ext cx="3665832" cy="317046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2000" b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Réfectoire</a:t>
            </a:r>
            <a:endParaRPr lang="fr-FR" sz="20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02569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riangle 12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-27384"/>
            <a:ext cx="8003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 futur 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collège de </a:t>
            </a:r>
            <a:r>
              <a:rPr lang="fr-FR" sz="36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Guilhermy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</a:t>
            </a:r>
            <a:endParaRPr lang="fr-FR" sz="3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0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5854" y="870671"/>
            <a:ext cx="8417521" cy="4955369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102" y="5413530"/>
            <a:ext cx="1003300" cy="10033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66086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16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0" y="-37904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955" y="-106943"/>
            <a:ext cx="82500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Les mesures d’accompagnement du Conseil départemental</a:t>
            </a:r>
            <a:endParaRPr lang="fr-FR" sz="28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0" y="908720"/>
            <a:ext cx="91440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scolaire </a:t>
            </a:r>
            <a:r>
              <a:rPr lang="fr-FR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gratuit et adapté aux besoins</a:t>
            </a:r>
          </a:p>
          <a:p>
            <a:endParaRPr lang="fr-FR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Accompagnement éducatif, médiation sur la pause </a:t>
            </a:r>
            <a:r>
              <a:rPr lang="fr-FR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méridienne (Ateliers du Midi…)</a:t>
            </a:r>
          </a:p>
          <a:p>
            <a:endParaRPr lang="fr-FR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Accompagnement </a:t>
            </a:r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 projets éducatifs (séjours d’intégration, etc</a:t>
            </a:r>
            <a:r>
              <a:rPr lang="fr-FR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endParaRPr lang="fr-FR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32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Restauration en cuisine autonome</a:t>
            </a:r>
            <a:endParaRPr lang="fr-FR" sz="3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CD31 – DGD SO – DE – PS – Réunion de restitution 13-12-2021</a:t>
            </a:r>
            <a:endParaRPr lang="fr-B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1080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16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0" y="-37904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955" y="-106943"/>
            <a:ext cx="825008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Les mesures d’accompagnement de l’Education nationale</a:t>
            </a:r>
            <a:endParaRPr lang="fr-FR" sz="28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0" y="908720"/>
            <a:ext cx="9144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Développer une </a:t>
            </a:r>
            <a:r>
              <a:rPr lang="fr-F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offre pédagogique </a:t>
            </a:r>
            <a:r>
              <a:rPr lang="fr-F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spécifique pour le collège </a:t>
            </a:r>
            <a:r>
              <a:rPr lang="fr-FR" sz="28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Guilhermy</a:t>
            </a:r>
            <a:r>
              <a:rPr lang="fr-F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: collège </a:t>
            </a:r>
            <a:r>
              <a:rPr lang="fr-F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fr-F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l'image</a:t>
            </a:r>
          </a:p>
          <a:p>
            <a:pPr algn="ctr"/>
            <a:endParaRPr lang="fr-FR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imiter </a:t>
            </a:r>
            <a:r>
              <a:rPr lang="fr-F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effectifs des divisions de 6ème à 25 pour favoriser l'intégration de tous les élèves </a:t>
            </a:r>
            <a:endParaRPr lang="fr-FR" sz="2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fr-F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ffrir </a:t>
            </a:r>
            <a:r>
              <a:rPr lang="fr-F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 élèves </a:t>
            </a:r>
            <a:r>
              <a:rPr lang="fr-F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fr-F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continuité de leur parcours scolaire en matière linguistique notamment. </a:t>
            </a:r>
            <a:endParaRPr lang="fr-FR" sz="2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Prendre </a:t>
            </a:r>
            <a:r>
              <a:rPr lang="fr-F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compte les demandes des familles relatives à l'affection des fratries dans un même établissement. 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CD31 – DGD SO – DE – PS – Réunion de restitution 13-12-2021</a:t>
            </a:r>
            <a:endParaRPr lang="fr-B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753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-37904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Triangle 16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/>
          <p:cNvSpPr/>
          <p:nvPr/>
        </p:nvSpPr>
        <p:spPr>
          <a:xfrm>
            <a:off x="0" y="-37904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955" y="3394"/>
            <a:ext cx="82500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Proposition : rentrée </a:t>
            </a:r>
            <a:r>
              <a:rPr lang="fr-FR" sz="32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scolaire </a:t>
            </a:r>
            <a:r>
              <a:rPr lang="fr-FR" sz="32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2022</a:t>
            </a:r>
            <a:endParaRPr lang="fr-FR" sz="32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13" name="ZoneTexte 12"/>
          <p:cNvSpPr txBox="1"/>
          <p:nvPr/>
        </p:nvSpPr>
        <p:spPr>
          <a:xfrm>
            <a:off x="1115616" y="2930183"/>
            <a:ext cx="73737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Votre </a:t>
            </a:r>
            <a:r>
              <a:rPr lang="fr-FR" sz="24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enfant rentre en 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fr-FR" sz="2400" b="1" baseline="300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5</a:t>
            </a:r>
            <a:r>
              <a:rPr lang="fr-FR" sz="2400" b="1" baseline="300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24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4</a:t>
            </a:r>
            <a:r>
              <a:rPr lang="fr-FR" sz="2400" b="1" baseline="30000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fr-FR" sz="24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il fera 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sa </a:t>
            </a:r>
            <a:r>
              <a:rPr lang="fr-FR" sz="24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rentrée 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2022 au collège de </a:t>
            </a:r>
            <a:r>
              <a:rPr lang="fr-FR" sz="2400" b="1" dirty="0" err="1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Guilhermy</a:t>
            </a:r>
            <a:endParaRPr lang="fr-FR" sz="2400" b="1" dirty="0" smtClean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endParaRPr lang="fr-FR" sz="24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Votre </a:t>
            </a:r>
            <a:r>
              <a:rPr lang="fr-FR" sz="24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enfant rentre 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 3</a:t>
            </a:r>
            <a:r>
              <a:rPr lang="fr-FR" sz="2400" b="1" baseline="30000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ème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à la rentrée 2022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24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 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terminera </a:t>
            </a:r>
            <a:r>
              <a:rPr lang="fr-FR" sz="24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 scolarité </a:t>
            </a:r>
            <a:r>
              <a:rPr lang="fr-FR" sz="2400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 collège Nicolas Vauquelin</a:t>
            </a:r>
            <a:endParaRPr lang="fr-FR" sz="2400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0" y="153853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Vous habitez sur le secteur de l’école L. Bourliaguet à Toulouse</a:t>
            </a:r>
            <a:endParaRPr lang="fr-FR" sz="2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lèche vers la droite 21"/>
          <p:cNvSpPr/>
          <p:nvPr/>
        </p:nvSpPr>
        <p:spPr>
          <a:xfrm>
            <a:off x="662943" y="3086937"/>
            <a:ext cx="235151" cy="216024"/>
          </a:xfrm>
          <a:prstGeom prst="rightArrow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4" name="Flèche vers la droite 22"/>
          <p:cNvSpPr/>
          <p:nvPr/>
        </p:nvSpPr>
        <p:spPr>
          <a:xfrm>
            <a:off x="662943" y="4175276"/>
            <a:ext cx="235151" cy="216024"/>
          </a:xfrm>
          <a:prstGeom prst="rightArrow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5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5839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Triangle 13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0" y="-37904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955" y="-27384"/>
            <a:ext cx="8250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Les transports scolaires</a:t>
            </a:r>
          </a:p>
        </p:txBody>
      </p:sp>
      <p:sp>
        <p:nvSpPr>
          <p:cNvPr id="10" name="Espace réservé du numéro de diapositive 2"/>
          <p:cNvSpPr txBox="1">
            <a:spLocks/>
          </p:cNvSpPr>
          <p:nvPr/>
        </p:nvSpPr>
        <p:spPr>
          <a:xfrm>
            <a:off x="107950" y="6371916"/>
            <a:ext cx="4010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92896"/>
            <a:ext cx="3426745" cy="3692753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9" name="ZoneTexte 18"/>
          <p:cNvSpPr txBox="1"/>
          <p:nvPr/>
        </p:nvSpPr>
        <p:spPr>
          <a:xfrm>
            <a:off x="622272" y="1234686"/>
            <a:ext cx="7899453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2400" b="1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Les transports scolaires seront adaptés à la nouvelle sectorisation.</a:t>
            </a:r>
          </a:p>
          <a:p>
            <a:pPr algn="just"/>
            <a:endParaRPr lang="fr-FR" sz="1000" b="1" dirty="0" smtClean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fr-FR" sz="2400" b="1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Ils seront gratuits et prévus aux horaires d’ouverture et de fermeture des établissements scolaires. </a:t>
            </a:r>
            <a:endParaRPr lang="fr-FR" sz="2400" b="1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5580112" y="3396521"/>
            <a:ext cx="331236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>
                <a:solidFill>
                  <a:schemeClr val="bg1"/>
                </a:solidFill>
              </a:rPr>
              <a:t>https</a:t>
            </a:r>
            <a:r>
              <a:rPr lang="fr-FR" sz="2000" b="1" dirty="0">
                <a:solidFill>
                  <a:schemeClr val="bg1"/>
                </a:solidFill>
              </a:rPr>
              <a:t>://services.haute-garonne.fr/</a:t>
            </a:r>
            <a:endParaRPr lang="fr-FR" sz="2000" b="1" dirty="0" smtClean="0">
              <a:solidFill>
                <a:schemeClr val="bg1"/>
              </a:solidFill>
            </a:endParaRPr>
          </a:p>
          <a:p>
            <a:endParaRPr lang="fr-FR" sz="1000" dirty="0">
              <a:solidFill>
                <a:schemeClr val="bg1"/>
              </a:solidFill>
            </a:endParaRPr>
          </a:p>
          <a:p>
            <a:r>
              <a:rPr lang="fr-FR" sz="2000" b="1" dirty="0" smtClean="0">
                <a:solidFill>
                  <a:schemeClr val="bg1"/>
                </a:solidFill>
              </a:rPr>
              <a:t>Numéro </a:t>
            </a:r>
            <a:r>
              <a:rPr lang="fr-FR" sz="2000" b="1" dirty="0">
                <a:solidFill>
                  <a:schemeClr val="bg1"/>
                </a:solidFill>
              </a:rPr>
              <a:t>vert, appel gratuit depuis un poste fixe </a:t>
            </a:r>
            <a:r>
              <a:rPr lang="fr-FR" sz="2000" b="1" dirty="0" smtClean="0">
                <a:solidFill>
                  <a:schemeClr val="bg1"/>
                </a:solidFill>
              </a:rPr>
              <a:t>: </a:t>
            </a:r>
          </a:p>
          <a:p>
            <a:r>
              <a:rPr lang="fr-FR" sz="2000" b="1" dirty="0" smtClean="0">
                <a:solidFill>
                  <a:schemeClr val="bg1"/>
                </a:solidFill>
              </a:rPr>
              <a:t>0 800 01 15 93</a:t>
            </a:r>
            <a:endParaRPr lang="fr-FR" sz="2000" b="1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2834" y="3814970"/>
            <a:ext cx="1042506" cy="1048603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84129" y="4072026"/>
            <a:ext cx="499915" cy="499915"/>
          </a:xfrm>
          <a:prstGeom prst="rect">
            <a:avLst/>
          </a:prstGeom>
        </p:spPr>
      </p:pic>
      <p:sp>
        <p:nvSpPr>
          <p:cNvPr id="17" name="Espace réservé de la date 6"/>
          <p:cNvSpPr txBox="1">
            <a:spLocks/>
          </p:cNvSpPr>
          <p:nvPr/>
        </p:nvSpPr>
        <p:spPr>
          <a:xfrm>
            <a:off x="-19400" y="6597352"/>
            <a:ext cx="4114800" cy="260648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6675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788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0" y="-37904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9" name="Triangle 18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955" y="-27384"/>
            <a:ext cx="8250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Aide à la restauration 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scolaire</a:t>
            </a:r>
            <a:endParaRPr lang="fr-FR" sz="3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634983" y="3079995"/>
            <a:ext cx="984689" cy="989789"/>
          </a:xfrm>
          <a:prstGeom prst="ellipse">
            <a:avLst/>
          </a:prstGeom>
          <a:solidFill>
            <a:srgbClr val="7A3989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76" y="3323070"/>
            <a:ext cx="497918" cy="497918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872263" y="3156530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Pour </a:t>
            </a:r>
            <a:r>
              <a:rPr lang="fr-FR" sz="2400" dirty="0" smtClean="0">
                <a:solidFill>
                  <a:schemeClr val="bg1"/>
                </a:solidFill>
              </a:rPr>
              <a:t>toute information - </a:t>
            </a:r>
            <a:r>
              <a:rPr lang="fr-FR" sz="2400" dirty="0">
                <a:solidFill>
                  <a:schemeClr val="bg1"/>
                </a:solidFill>
              </a:rPr>
              <a:t>Numéro vert, appel gratuit depuis un poste fixe : </a:t>
            </a:r>
            <a:r>
              <a:rPr lang="fr-FR" sz="2400" dirty="0" smtClean="0">
                <a:solidFill>
                  <a:schemeClr val="bg1"/>
                </a:solidFill>
              </a:rPr>
              <a:t>0 801 801 808 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634983" y="4406882"/>
            <a:ext cx="984689" cy="955559"/>
          </a:xfrm>
          <a:prstGeom prst="ellipse">
            <a:avLst/>
          </a:prstGeom>
          <a:solidFill>
            <a:srgbClr val="7A3989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1872263" y="4435902"/>
            <a:ext cx="6789339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Pour </a:t>
            </a:r>
            <a:r>
              <a:rPr lang="fr-FR" sz="2400" dirty="0" smtClean="0">
                <a:solidFill>
                  <a:schemeClr val="bg1"/>
                </a:solidFill>
              </a:rPr>
              <a:t>effectuer une demande en ligne : http</a:t>
            </a:r>
            <a:r>
              <a:rPr lang="fr-FR" sz="2400" dirty="0">
                <a:solidFill>
                  <a:schemeClr val="bg1"/>
                </a:solidFill>
              </a:rPr>
              <a:t>://</a:t>
            </a:r>
            <a:r>
              <a:rPr lang="fr-FR" sz="2400" dirty="0" smtClean="0">
                <a:solidFill>
                  <a:schemeClr val="bg1"/>
                </a:solidFill>
              </a:rPr>
              <a:t>cd31.net/ars</a:t>
            </a:r>
            <a:endParaRPr lang="fr-FR" sz="2400" dirty="0">
              <a:solidFill>
                <a:schemeClr val="bg1"/>
              </a:solidFill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76" y="4581127"/>
            <a:ext cx="540546" cy="540546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659323" y="1332544"/>
            <a:ext cx="78860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>
                <a:solidFill>
                  <a:schemeClr val="bg2">
                    <a:lumMod val="90000"/>
                  </a:schemeClr>
                </a:solidFill>
              </a:rPr>
              <a:t>En fonction </a:t>
            </a:r>
            <a:r>
              <a:rPr lang="fr-FR" sz="2400" b="1" dirty="0" smtClean="0">
                <a:solidFill>
                  <a:schemeClr val="bg2">
                    <a:lumMod val="90000"/>
                  </a:schemeClr>
                </a:solidFill>
              </a:rPr>
              <a:t>des ressources </a:t>
            </a:r>
            <a:r>
              <a:rPr lang="fr-FR" sz="2400" b="1" dirty="0">
                <a:solidFill>
                  <a:schemeClr val="bg2">
                    <a:lumMod val="90000"/>
                  </a:schemeClr>
                </a:solidFill>
              </a:rPr>
              <a:t>de la famille, les </a:t>
            </a:r>
            <a:r>
              <a:rPr lang="fr-FR" sz="2400" b="1" dirty="0" smtClean="0">
                <a:solidFill>
                  <a:schemeClr val="bg2">
                    <a:lumMod val="90000"/>
                  </a:schemeClr>
                </a:solidFill>
              </a:rPr>
              <a:t>frais de </a:t>
            </a:r>
            <a:r>
              <a:rPr lang="fr-FR" sz="2400" b="1" dirty="0">
                <a:solidFill>
                  <a:schemeClr val="bg2">
                    <a:lumMod val="90000"/>
                  </a:schemeClr>
                </a:solidFill>
              </a:rPr>
              <a:t>demi-pension </a:t>
            </a:r>
            <a:r>
              <a:rPr lang="fr-FR" sz="2400" b="1" dirty="0" smtClean="0">
                <a:solidFill>
                  <a:schemeClr val="bg2">
                    <a:lumMod val="90000"/>
                  </a:schemeClr>
                </a:solidFill>
              </a:rPr>
              <a:t>peuvent être pris en charge </a:t>
            </a:r>
            <a:r>
              <a:rPr lang="fr-FR" sz="2400" b="1" dirty="0">
                <a:solidFill>
                  <a:schemeClr val="bg2">
                    <a:lumMod val="90000"/>
                  </a:schemeClr>
                </a:solidFill>
              </a:rPr>
              <a:t>à moitié ou </a:t>
            </a:r>
            <a:r>
              <a:rPr lang="fr-FR" sz="2400" b="1" dirty="0" smtClean="0">
                <a:solidFill>
                  <a:schemeClr val="bg2">
                    <a:lumMod val="90000"/>
                  </a:schemeClr>
                </a:solidFill>
              </a:rPr>
              <a:t>en intégralité</a:t>
            </a:r>
            <a:endParaRPr lang="fr-FR" sz="24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6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6087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A63133B4-6F71-8446-8A96-B942CC643781}"/>
              </a:ext>
            </a:extLst>
          </p:cNvPr>
          <p:cNvSpPr txBox="1">
            <a:spLocks/>
          </p:cNvSpPr>
          <p:nvPr/>
        </p:nvSpPr>
        <p:spPr bwMode="auto">
          <a:xfrm>
            <a:off x="1403648" y="1536256"/>
            <a:ext cx="5760640" cy="4072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CC006A"/>
              </a:buClr>
              <a:buNone/>
              <a:tabLst>
                <a:tab pos="1150938" algn="l"/>
                <a:tab pos="1195388" algn="l"/>
              </a:tabLst>
            </a:pPr>
            <a:r>
              <a:rPr lang="fr-FR" altLang="fr-FR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PRÉSENTATION DU PROJET</a:t>
            </a:r>
          </a:p>
          <a:p>
            <a:pPr marL="0" indent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CC006A"/>
              </a:buClr>
              <a:buNone/>
              <a:tabLst>
                <a:tab pos="1150938" algn="l"/>
                <a:tab pos="1195388" algn="l"/>
              </a:tabLst>
            </a:pPr>
            <a:r>
              <a:rPr lang="fr-FR" altLang="fr-FR" dirty="0" smtClean="0">
                <a:solidFill>
                  <a:schemeClr val="bg1"/>
                </a:solidFill>
                <a:latin typeface="Arial" panose="020B0604020202020204" pitchFamily="34" charset="0"/>
              </a:rPr>
              <a:t>            </a:t>
            </a:r>
            <a:r>
              <a:rPr lang="fr-FR" altLang="fr-FR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Etat </a:t>
            </a:r>
            <a:r>
              <a:rPr lang="fr-FR" altLang="fr-FR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des lieux</a:t>
            </a:r>
          </a:p>
          <a:p>
            <a:pPr marL="0" indent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CC006A"/>
              </a:buClr>
              <a:buNone/>
              <a:tabLst>
                <a:tab pos="1150938" algn="l"/>
                <a:tab pos="1195388" algn="l"/>
              </a:tabLst>
            </a:pPr>
            <a:r>
              <a:rPr lang="fr-FR" altLang="fr-FR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            La </a:t>
            </a:r>
            <a:r>
              <a:rPr lang="fr-FR" altLang="fr-FR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</a:rPr>
              <a:t>proposition</a:t>
            </a:r>
          </a:p>
          <a:p>
            <a:pPr marL="0" indent="0" algn="ctr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CC006A"/>
              </a:buClr>
              <a:buNone/>
              <a:tabLst>
                <a:tab pos="1195388" algn="l"/>
              </a:tabLst>
            </a:pPr>
            <a:endParaRPr lang="fr-FR" altLang="fr-FR" dirty="0" smtClean="0">
              <a:solidFill>
                <a:schemeClr val="bg1"/>
              </a:solidFill>
              <a:latin typeface="Arial" panose="020B0604020202020204" pitchFamily="34" charset="0"/>
            </a:endParaRPr>
          </a:p>
          <a:p>
            <a:pPr marL="0" indent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CC006A"/>
              </a:buClr>
              <a:buNone/>
              <a:tabLst>
                <a:tab pos="1195388" algn="l"/>
              </a:tabLst>
            </a:pPr>
            <a:r>
              <a:rPr lang="fr-FR" altLang="fr-FR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TEMPS </a:t>
            </a:r>
            <a:r>
              <a:rPr lang="fr-FR" altLang="fr-FR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D’ÉCHANGES</a:t>
            </a:r>
          </a:p>
          <a:p>
            <a:pPr marL="0" indent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CC006A"/>
              </a:buClr>
              <a:buNone/>
              <a:tabLst>
                <a:tab pos="1195388" algn="l"/>
              </a:tabLst>
            </a:pPr>
            <a:r>
              <a:rPr lang="fr-FR" altLang="fr-FR" dirty="0" smtClean="0">
                <a:solidFill>
                  <a:schemeClr val="bg1"/>
                </a:solidFill>
                <a:latin typeface="Arial" panose="020B0604020202020204" pitchFamily="34" charset="0"/>
                <a:cs typeface="Arial" charset="0"/>
              </a:rPr>
              <a:t>            </a:t>
            </a:r>
            <a:r>
              <a:rPr lang="fr-FR" altLang="fr-FR" b="1" dirty="0" smtClean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charset="0"/>
              </a:rPr>
              <a:t>Questions/réponses</a:t>
            </a:r>
            <a:endParaRPr lang="fr-FR" altLang="fr-FR" b="1" dirty="0">
              <a:solidFill>
                <a:schemeClr val="bg1">
                  <a:lumMod val="85000"/>
                </a:schemeClr>
              </a:solidFill>
              <a:latin typeface="Arial" panose="020B0604020202020204" pitchFamily="34" charset="0"/>
              <a:cs typeface="Arial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-27384"/>
            <a:ext cx="8003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 déroulement de la soirée</a:t>
            </a:r>
          </a:p>
        </p:txBody>
      </p:sp>
      <p:sp>
        <p:nvSpPr>
          <p:cNvPr id="4" name="Flèche vers la droite 3"/>
          <p:cNvSpPr/>
          <p:nvPr/>
        </p:nvSpPr>
        <p:spPr>
          <a:xfrm>
            <a:off x="2104601" y="2229497"/>
            <a:ext cx="235151" cy="216024"/>
          </a:xfrm>
          <a:prstGeom prst="rightArrow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3" name="Flèche vers la droite 12"/>
          <p:cNvSpPr/>
          <p:nvPr/>
        </p:nvSpPr>
        <p:spPr>
          <a:xfrm>
            <a:off x="2106647" y="2723188"/>
            <a:ext cx="235151" cy="216024"/>
          </a:xfrm>
          <a:prstGeom prst="rightArrow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vers la droite 13"/>
          <p:cNvSpPr/>
          <p:nvPr/>
        </p:nvSpPr>
        <p:spPr>
          <a:xfrm>
            <a:off x="2104601" y="4365104"/>
            <a:ext cx="235151" cy="216024"/>
          </a:xfrm>
          <a:prstGeom prst="rightArrow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79864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6788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/>
          <p:cNvSpPr/>
          <p:nvPr/>
        </p:nvSpPr>
        <p:spPr>
          <a:xfrm>
            <a:off x="0" y="-37904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8" name="Imag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9" name="Triangle 18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955" y="-27384"/>
            <a:ext cx="82500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Et pour d’autres informations</a:t>
            </a:r>
          </a:p>
        </p:txBody>
      </p:sp>
      <p:sp>
        <p:nvSpPr>
          <p:cNvPr id="3" name="Rectangle à coins arrondis 2"/>
          <p:cNvSpPr/>
          <p:nvPr/>
        </p:nvSpPr>
        <p:spPr>
          <a:xfrm>
            <a:off x="1175043" y="1203786"/>
            <a:ext cx="6840760" cy="853909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/>
          <p:cNvSpPr txBox="1"/>
          <p:nvPr/>
        </p:nvSpPr>
        <p:spPr>
          <a:xfrm>
            <a:off x="1366601" y="1276870"/>
            <a:ext cx="6410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rgbClr val="178CAE"/>
                </a:solidFill>
              </a:rPr>
              <a:t>https://</a:t>
            </a:r>
            <a:r>
              <a:rPr lang="fr-FR" dirty="0" smtClean="0">
                <a:solidFill>
                  <a:srgbClr val="178CAE"/>
                </a:solidFill>
              </a:rPr>
              <a:t>www.ecollege.haute-garonne.fr/sectorisation-des-colleges/sectorisation-du-college-guilhermy-faq</a:t>
            </a:r>
            <a:r>
              <a:rPr lang="fr-FR" dirty="0">
                <a:solidFill>
                  <a:srgbClr val="178CAE"/>
                </a:solidFill>
              </a:rPr>
              <a:t>/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832462"/>
            <a:ext cx="417048" cy="417048"/>
          </a:xfrm>
          <a:prstGeom prst="rect">
            <a:avLst/>
          </a:prstGeom>
        </p:spPr>
      </p:pic>
      <p:sp>
        <p:nvSpPr>
          <p:cNvPr id="6" name="Ellipse 5"/>
          <p:cNvSpPr/>
          <p:nvPr/>
        </p:nvSpPr>
        <p:spPr>
          <a:xfrm>
            <a:off x="691394" y="2408549"/>
            <a:ext cx="1080120" cy="1080120"/>
          </a:xfrm>
          <a:prstGeom prst="ellipse">
            <a:avLst/>
          </a:prstGeom>
          <a:solidFill>
            <a:srgbClr val="7A3989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358" y="2634030"/>
            <a:ext cx="566192" cy="56619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1877641" y="2533110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Pour des informations complémentaires :</a:t>
            </a:r>
          </a:p>
          <a:p>
            <a:r>
              <a:rPr lang="fr-FR" sz="2400" b="1" dirty="0">
                <a:solidFill>
                  <a:schemeClr val="bg1"/>
                </a:solidFill>
              </a:rPr>
              <a:t>CONSULTEZ LA FAQ</a:t>
            </a:r>
          </a:p>
        </p:txBody>
      </p:sp>
      <p:sp>
        <p:nvSpPr>
          <p:cNvPr id="23" name="Ellipse 22"/>
          <p:cNvSpPr/>
          <p:nvPr/>
        </p:nvSpPr>
        <p:spPr>
          <a:xfrm>
            <a:off x="691394" y="3787431"/>
            <a:ext cx="1080120" cy="1080120"/>
          </a:xfrm>
          <a:prstGeom prst="ellipse">
            <a:avLst/>
          </a:prstGeom>
          <a:solidFill>
            <a:srgbClr val="7A3989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ZoneTexte 23"/>
          <p:cNvSpPr txBox="1"/>
          <p:nvPr/>
        </p:nvSpPr>
        <p:spPr>
          <a:xfrm>
            <a:off x="1877641" y="3919197"/>
            <a:ext cx="6789339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</a:rPr>
              <a:t>Pour poser une question :</a:t>
            </a:r>
          </a:p>
          <a:p>
            <a:r>
              <a:rPr lang="fr-FR" sz="2400" b="1" dirty="0">
                <a:solidFill>
                  <a:schemeClr val="bg1"/>
                </a:solidFill>
              </a:rPr>
              <a:t>COMPLÉTEZ LE FORMULAIRE DE </a:t>
            </a:r>
            <a:r>
              <a:rPr lang="fr-FR" sz="2400" b="1" dirty="0" smtClean="0">
                <a:solidFill>
                  <a:schemeClr val="bg1"/>
                </a:solidFill>
              </a:rPr>
              <a:t>DEMANDE</a:t>
            </a:r>
          </a:p>
          <a:p>
            <a:endParaRPr lang="fr-FR" sz="2400" b="1" dirty="0">
              <a:solidFill>
                <a:schemeClr val="bg1"/>
              </a:solidFill>
            </a:endParaRPr>
          </a:p>
        </p:txBody>
      </p:sp>
      <p:pic>
        <p:nvPicPr>
          <p:cNvPr id="22" name="Image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26" y="3964566"/>
            <a:ext cx="638200" cy="6382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259632" y="5013176"/>
            <a:ext cx="7776864" cy="504056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2400" b="1" dirty="0">
              <a:solidFill>
                <a:srgbClr val="7A398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6063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51" name="ZoneTexte 7"/>
          <p:cNvSpPr txBox="1">
            <a:spLocks noChangeArrowheads="1"/>
          </p:cNvSpPr>
          <p:nvPr/>
        </p:nvSpPr>
        <p:spPr bwMode="auto">
          <a:xfrm>
            <a:off x="306786" y="3144947"/>
            <a:ext cx="882047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 dirty="0">
              <a:solidFill>
                <a:srgbClr val="00789B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fr-FR" altLang="fr-FR" sz="1800" dirty="0">
              <a:solidFill>
                <a:srgbClr val="00789B"/>
              </a:solidFill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430732"/>
            <a:ext cx="4294010" cy="3036898"/>
          </a:xfrm>
          <a:prstGeom prst="rect">
            <a:avLst/>
          </a:prstGeom>
        </p:spPr>
      </p:pic>
      <p:sp>
        <p:nvSpPr>
          <p:cNvPr id="11" name="ZoneTexte 7"/>
          <p:cNvSpPr txBox="1">
            <a:spLocks noChangeArrowheads="1"/>
          </p:cNvSpPr>
          <p:nvPr/>
        </p:nvSpPr>
        <p:spPr bwMode="auto">
          <a:xfrm>
            <a:off x="161764" y="1846330"/>
            <a:ext cx="8820472" cy="2492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6000" b="1" dirty="0">
                <a:solidFill>
                  <a:srgbClr val="7A3989"/>
                </a:solidFill>
                <a:latin typeface="Arial" charset="0"/>
                <a:ea typeface="Arial" charset="0"/>
              </a:rPr>
              <a:t>Merci pour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fr-FR" altLang="fr-FR" sz="6000" b="1" dirty="0">
                <a:solidFill>
                  <a:srgbClr val="7A3989"/>
                </a:solidFill>
                <a:latin typeface="Arial" charset="0"/>
                <a:ea typeface="Arial" charset="0"/>
              </a:rPr>
              <a:t>votre </a:t>
            </a:r>
            <a:r>
              <a:rPr lang="fr-FR" altLang="fr-FR" sz="6000" b="1" dirty="0" smtClean="0">
                <a:solidFill>
                  <a:srgbClr val="7A3989"/>
                </a:solidFill>
                <a:latin typeface="Arial" charset="0"/>
                <a:ea typeface="Arial" charset="0"/>
              </a:rPr>
              <a:t>attention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 b="1" dirty="0" smtClean="0">
              <a:solidFill>
                <a:schemeClr val="bg1"/>
              </a:solidFill>
              <a:latin typeface="Arial" charset="0"/>
              <a:ea typeface="Arial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fr-FR" altLang="fr-FR" sz="1800" b="1" dirty="0" smtClean="0">
              <a:solidFill>
                <a:schemeClr val="bg1"/>
              </a:solidFill>
              <a:latin typeface="Arial" charset="0"/>
              <a:ea typeface="Arial" charset="0"/>
            </a:endParaRPr>
          </a:p>
        </p:txBody>
      </p:sp>
      <p:sp>
        <p:nvSpPr>
          <p:cNvPr id="12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416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9" name="Imag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432" y="874694"/>
            <a:ext cx="5338341" cy="5338341"/>
          </a:xfrm>
          <a:prstGeom prst="rect">
            <a:avLst/>
          </a:prstGeom>
        </p:spPr>
      </p:pic>
      <p:sp>
        <p:nvSpPr>
          <p:cNvPr id="21" name="Triangle 20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-27384"/>
            <a:ext cx="8003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Les 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objectifs de la sectorisation</a:t>
            </a:r>
            <a:endParaRPr lang="fr-FR" sz="3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176131" y="1769545"/>
            <a:ext cx="190874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altLang="fr-FR" b="1" dirty="0">
                <a:solidFill>
                  <a:schemeClr val="bg1"/>
                </a:solidFill>
              </a:rPr>
              <a:t>Garantir à chaque élève</a:t>
            </a:r>
          </a:p>
          <a:p>
            <a:pPr>
              <a:lnSpc>
                <a:spcPct val="90000"/>
              </a:lnSpc>
            </a:pPr>
            <a:r>
              <a:rPr lang="fr-FR" altLang="fr-FR" b="1" dirty="0">
                <a:solidFill>
                  <a:schemeClr val="bg1"/>
                </a:solidFill>
              </a:rPr>
              <a:t>une place dans </a:t>
            </a:r>
          </a:p>
          <a:p>
            <a:pPr>
              <a:lnSpc>
                <a:spcPct val="90000"/>
              </a:lnSpc>
            </a:pPr>
            <a:r>
              <a:rPr lang="fr-FR" altLang="fr-FR" b="1" dirty="0">
                <a:solidFill>
                  <a:schemeClr val="bg1"/>
                </a:solidFill>
              </a:rPr>
              <a:t>son collège de secteur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158776" y="3843031"/>
            <a:ext cx="1924345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fr-FR" altLang="fr-FR" b="1" dirty="0" smtClean="0">
                <a:solidFill>
                  <a:schemeClr val="bg1"/>
                </a:solidFill>
              </a:rPr>
              <a:t>Garantir </a:t>
            </a:r>
          </a:p>
          <a:p>
            <a:pPr>
              <a:lnSpc>
                <a:spcPct val="90000"/>
              </a:lnSpc>
            </a:pPr>
            <a:r>
              <a:rPr lang="fr-FR" altLang="fr-FR" b="1" dirty="0" smtClean="0">
                <a:solidFill>
                  <a:schemeClr val="bg1"/>
                </a:solidFill>
              </a:rPr>
              <a:t>la Mixité sociale</a:t>
            </a:r>
            <a:endParaRPr lang="fr-FR" altLang="fr-FR" b="1" dirty="0">
              <a:solidFill>
                <a:schemeClr val="bg1"/>
              </a:solidFill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7247976" y="1970370"/>
            <a:ext cx="1632729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fr-FR" altLang="fr-FR" b="1" dirty="0">
                <a:solidFill>
                  <a:schemeClr val="bg1"/>
                </a:solidFill>
              </a:rPr>
              <a:t>Favoriser le lien école collège</a:t>
            </a:r>
          </a:p>
        </p:txBody>
      </p:sp>
      <p:sp>
        <p:nvSpPr>
          <p:cNvPr id="29" name="ZoneTexte 28"/>
          <p:cNvSpPr txBox="1"/>
          <p:nvPr/>
        </p:nvSpPr>
        <p:spPr>
          <a:xfrm>
            <a:off x="7245927" y="3592763"/>
            <a:ext cx="1634778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90000"/>
              </a:lnSpc>
            </a:pPr>
            <a:r>
              <a:rPr lang="fr-FR" altLang="fr-FR" b="1" dirty="0">
                <a:solidFill>
                  <a:schemeClr val="bg1"/>
                </a:solidFill>
              </a:rPr>
              <a:t>Equilibrer les effectifs des collèges</a:t>
            </a:r>
          </a:p>
        </p:txBody>
      </p:sp>
      <p:cxnSp>
        <p:nvCxnSpPr>
          <p:cNvPr id="30" name="Connecteur en arc 29"/>
          <p:cNvCxnSpPr/>
          <p:nvPr/>
        </p:nvCxnSpPr>
        <p:spPr>
          <a:xfrm>
            <a:off x="1907704" y="2780928"/>
            <a:ext cx="792088" cy="751643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Connecteur en arc 30"/>
          <p:cNvCxnSpPr/>
          <p:nvPr/>
        </p:nvCxnSpPr>
        <p:spPr>
          <a:xfrm>
            <a:off x="2083121" y="4293096"/>
            <a:ext cx="1822633" cy="468624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2" name="Connecteur en arc 31"/>
          <p:cNvCxnSpPr/>
          <p:nvPr/>
        </p:nvCxnSpPr>
        <p:spPr>
          <a:xfrm rot="10800000" flipV="1">
            <a:off x="6507307" y="2570552"/>
            <a:ext cx="1320266" cy="886224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en arc 32"/>
          <p:cNvCxnSpPr>
            <a:stCxn id="29" idx="1"/>
          </p:cNvCxnSpPr>
          <p:nvPr/>
        </p:nvCxnSpPr>
        <p:spPr>
          <a:xfrm rot="10800000" flipV="1">
            <a:off x="5231335" y="4012877"/>
            <a:ext cx="2014592" cy="767197"/>
          </a:xfrm>
          <a:prstGeom prst="curvedConnector3">
            <a:avLst/>
          </a:prstGeom>
          <a:ln w="19050">
            <a:solidFill>
              <a:srgbClr val="7A39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1663647" y="1054167"/>
            <a:ext cx="575991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8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 C’est mon</a:t>
            </a:r>
            <a:r>
              <a:rPr lang="fr-FR" sz="2800" b="1" dirty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fr-FR" sz="2800" b="1" dirty="0">
                <a:solidFill>
                  <a:schemeClr val="bg1">
                    <a:lumMod val="8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collège de secteur »</a:t>
            </a:r>
          </a:p>
        </p:txBody>
      </p:sp>
      <p:sp>
        <p:nvSpPr>
          <p:cNvPr id="25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7121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-6449" y="3822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riangle 1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-47914"/>
            <a:ext cx="9144000" cy="1100649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ct val="50000"/>
              </a:spcBef>
            </a:pPr>
            <a:r>
              <a:rPr lang="fr-FR" sz="2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Calendrier et méthodologie du processus de dialogue citoyen</a:t>
            </a:r>
          </a:p>
        </p:txBody>
      </p:sp>
      <p:pic>
        <p:nvPicPr>
          <p:cNvPr id="10" name="Imag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A63133B4-6F71-8446-8A96-B942CC643781}"/>
              </a:ext>
            </a:extLst>
          </p:cNvPr>
          <p:cNvSpPr txBox="1">
            <a:spLocks/>
          </p:cNvSpPr>
          <p:nvPr/>
        </p:nvSpPr>
        <p:spPr bwMode="auto">
          <a:xfrm>
            <a:off x="710698" y="1700808"/>
            <a:ext cx="7722604" cy="3456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ea typeface="Microsoft YaHei" pitchFamily="34" charset="-122"/>
              </a:rPr>
              <a:t>11 janvier 2022 </a:t>
            </a:r>
            <a:r>
              <a:rPr lang="fr-FR" sz="2800" dirty="0"/>
              <a:t>: </a:t>
            </a:r>
            <a:r>
              <a:rPr lang="fr-FR" sz="2800" dirty="0" smtClean="0"/>
              <a:t>réunion publique - Ecole </a:t>
            </a:r>
            <a:r>
              <a:rPr lang="fr-FR" sz="2800" dirty="0" smtClean="0"/>
              <a:t>Léonce </a:t>
            </a:r>
            <a:r>
              <a:rPr lang="fr-FR" sz="2800" dirty="0" err="1" smtClean="0"/>
              <a:t>Bourliaguet</a:t>
            </a:r>
            <a:r>
              <a:rPr lang="fr-FR" sz="2800" dirty="0" smtClean="0"/>
              <a:t> à </a:t>
            </a:r>
            <a:r>
              <a:rPr lang="fr-FR" sz="2800" dirty="0" smtClean="0"/>
              <a:t>Toulouse</a:t>
            </a:r>
            <a:endParaRPr lang="fr-FR" sz="2800" dirty="0"/>
          </a:p>
          <a:p>
            <a:pPr>
              <a:spcBef>
                <a:spcPct val="50000"/>
              </a:spcBef>
            </a:pPr>
            <a:r>
              <a:rPr lang="fr-FR" sz="2800" b="1" dirty="0" smtClean="0">
                <a:solidFill>
                  <a:schemeClr val="bg1"/>
                </a:solidFill>
                <a:ea typeface="Microsoft YaHei" pitchFamily="34" charset="-122"/>
              </a:rPr>
              <a:t>mi janvier </a:t>
            </a:r>
            <a:r>
              <a:rPr lang="fr-FR" sz="2800" b="1" dirty="0">
                <a:solidFill>
                  <a:schemeClr val="bg1"/>
                </a:solidFill>
                <a:ea typeface="Microsoft YaHei" pitchFamily="34" charset="-122"/>
              </a:rPr>
              <a:t>2022 </a:t>
            </a:r>
            <a:r>
              <a:rPr lang="fr-FR" sz="2800" dirty="0"/>
              <a:t>: présentation en CDEN pour avis</a:t>
            </a:r>
          </a:p>
          <a:p>
            <a:pPr>
              <a:spcBef>
                <a:spcPct val="50000"/>
              </a:spcBef>
            </a:pPr>
            <a:r>
              <a:rPr lang="fr-FR" sz="2800" b="1" dirty="0">
                <a:solidFill>
                  <a:schemeClr val="bg1"/>
                </a:solidFill>
                <a:ea typeface="Microsoft YaHei" pitchFamily="34" charset="-122"/>
              </a:rPr>
              <a:t>Fin janvier 2022 </a:t>
            </a:r>
            <a:r>
              <a:rPr lang="fr-FR" sz="2800" dirty="0"/>
              <a:t>: présentation au vote de l’Assemblée départementale</a:t>
            </a:r>
          </a:p>
          <a:p>
            <a:pPr>
              <a:spcBef>
                <a:spcPct val="50000"/>
              </a:spcBef>
            </a:pPr>
            <a:r>
              <a:rPr lang="fr-FR" sz="2800" b="1" dirty="0">
                <a:solidFill>
                  <a:schemeClr val="bg1"/>
                </a:solidFill>
                <a:ea typeface="Microsoft YaHei" pitchFamily="34" charset="-122"/>
              </a:rPr>
              <a:t>Sept. 2022 </a:t>
            </a:r>
            <a:r>
              <a:rPr lang="fr-FR" sz="2800" dirty="0"/>
              <a:t>: ouverture </a:t>
            </a:r>
            <a:r>
              <a:rPr lang="fr-FR" sz="2800" dirty="0" smtClean="0"/>
              <a:t>des collèges Saint-Simon et </a:t>
            </a:r>
            <a:r>
              <a:rPr lang="fr-FR" sz="2800" dirty="0" err="1" smtClean="0"/>
              <a:t>Guilhermy</a:t>
            </a:r>
            <a:endParaRPr lang="fr-FR" sz="2800" dirty="0"/>
          </a:p>
        </p:txBody>
      </p:sp>
      <p:sp>
        <p:nvSpPr>
          <p:cNvPr id="8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1017299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12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-27384"/>
            <a:ext cx="8003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Les enjeux</a:t>
            </a:r>
            <a:endParaRPr lang="fr-FR" sz="3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009774" y="966375"/>
            <a:ext cx="756384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Garantir une place à chaque élève dans son collège de secteur</a:t>
            </a:r>
          </a:p>
          <a:p>
            <a:endParaRPr lang="fr-F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Préserver les effets bénéfiques du dispositif d’amélioration de la mixité sociale pour les élèves des quartiers </a:t>
            </a:r>
            <a:r>
              <a:rPr lang="fr-FR" sz="2400" b="1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Reynerie</a:t>
            </a:r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et Bellefontaine</a:t>
            </a:r>
          </a:p>
          <a:p>
            <a:pPr algn="ctr"/>
            <a:endParaRPr lang="fr-FR" sz="2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Assurer les conditions d’équilibre social des deux collèges ouverts sur l’avenue Eisenhower</a:t>
            </a:r>
          </a:p>
          <a:p>
            <a:endParaRPr lang="fr-F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fr-FR" sz="24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Assurer une répartition équilibrée des effectifs de l’ensemble des établissements concernés par l’ouverture des 2 collèges</a:t>
            </a:r>
          </a:p>
          <a:p>
            <a:endParaRPr lang="fr-FR" sz="24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CD31 – DGD SO – DE – PS – Réunion de restitution 13-12-2021</a:t>
            </a:r>
            <a:endParaRPr lang="fr-BE" dirty="0"/>
          </a:p>
        </p:txBody>
      </p:sp>
      <p:sp>
        <p:nvSpPr>
          <p:cNvPr id="10" name="Flèche vers la droite 19"/>
          <p:cNvSpPr/>
          <p:nvPr/>
        </p:nvSpPr>
        <p:spPr>
          <a:xfrm>
            <a:off x="570424" y="1124744"/>
            <a:ext cx="202626" cy="242798"/>
          </a:xfrm>
          <a:prstGeom prst="rightArrow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1" name="Flèche vers la droite 19"/>
          <p:cNvSpPr/>
          <p:nvPr/>
        </p:nvSpPr>
        <p:spPr>
          <a:xfrm>
            <a:off x="570384" y="2276872"/>
            <a:ext cx="235151" cy="216024"/>
          </a:xfrm>
          <a:prstGeom prst="rightArrow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7" name="Flèche vers la droite 19"/>
          <p:cNvSpPr/>
          <p:nvPr/>
        </p:nvSpPr>
        <p:spPr>
          <a:xfrm>
            <a:off x="539552" y="3789040"/>
            <a:ext cx="235151" cy="216024"/>
          </a:xfrm>
          <a:prstGeom prst="rightArrow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18" name="Flèche vers la droite 19"/>
          <p:cNvSpPr/>
          <p:nvPr/>
        </p:nvSpPr>
        <p:spPr>
          <a:xfrm>
            <a:off x="539552" y="4869160"/>
            <a:ext cx="235151" cy="216024"/>
          </a:xfrm>
          <a:prstGeom prst="rightArrow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 </a:t>
            </a:r>
            <a:endParaRPr lang="fr-FR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41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5400" dirty="0">
              <a:solidFill>
                <a:srgbClr val="FF0000"/>
              </a:solidFill>
            </a:endParaRPr>
          </a:p>
        </p:txBody>
      </p:sp>
      <p:sp>
        <p:nvSpPr>
          <p:cNvPr id="13" name="Triangle 12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-27384"/>
            <a:ext cx="8003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La proposition de sectorisation</a:t>
            </a:r>
            <a:endParaRPr lang="fr-FR" sz="3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CD31 – DGD SO – DE – PS – Réunion de restitution 13-12-2021</a:t>
            </a:r>
            <a:endParaRPr lang="fr-BE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3609" y="881283"/>
            <a:ext cx="7128792" cy="504448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5878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"/>
            <a:ext cx="9144000" cy="6185647"/>
          </a:xfrm>
          <a:prstGeom prst="rect">
            <a:avLst/>
          </a:prstGeom>
          <a:solidFill>
            <a:srgbClr val="178C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5400" dirty="0">
              <a:solidFill>
                <a:srgbClr val="FF0000"/>
              </a:solidFill>
            </a:endParaRPr>
          </a:p>
        </p:txBody>
      </p:sp>
      <p:sp>
        <p:nvSpPr>
          <p:cNvPr id="13" name="Triangle 12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34172"/>
            <a:ext cx="80032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28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rPr>
              <a:t>Les projections d’effectifs 2020-2025 </a:t>
            </a:r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CD31 – DGD SO – DE – PS – Réunion de restitution 13-12-2021</a:t>
            </a:r>
            <a:endParaRPr lang="fr-BE" dirty="0"/>
          </a:p>
        </p:txBody>
      </p:sp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2901417"/>
              </p:ext>
            </p:extLst>
          </p:nvPr>
        </p:nvGraphicFramePr>
        <p:xfrm>
          <a:off x="323528" y="834649"/>
          <a:ext cx="7992888" cy="45385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74231">
                  <a:extLst>
                    <a:ext uri="{9D8B030D-6E8A-4147-A177-3AD203B41FA5}">
                      <a16:colId xmlns:a16="http://schemas.microsoft.com/office/drawing/2014/main" val="1543674343"/>
                    </a:ext>
                  </a:extLst>
                </a:gridCol>
                <a:gridCol w="1279121">
                  <a:extLst>
                    <a:ext uri="{9D8B030D-6E8A-4147-A177-3AD203B41FA5}">
                      <a16:colId xmlns:a16="http://schemas.microsoft.com/office/drawing/2014/main" val="438769931"/>
                    </a:ext>
                  </a:extLst>
                </a:gridCol>
                <a:gridCol w="842543">
                  <a:extLst>
                    <a:ext uri="{9D8B030D-6E8A-4147-A177-3AD203B41FA5}">
                      <a16:colId xmlns:a16="http://schemas.microsoft.com/office/drawing/2014/main" val="3115780792"/>
                    </a:ext>
                  </a:extLst>
                </a:gridCol>
                <a:gridCol w="544512">
                  <a:extLst>
                    <a:ext uri="{9D8B030D-6E8A-4147-A177-3AD203B41FA5}">
                      <a16:colId xmlns:a16="http://schemas.microsoft.com/office/drawing/2014/main" val="1479169401"/>
                    </a:ext>
                  </a:extLst>
                </a:gridCol>
                <a:gridCol w="647615">
                  <a:extLst>
                    <a:ext uri="{9D8B030D-6E8A-4147-A177-3AD203B41FA5}">
                      <a16:colId xmlns:a16="http://schemas.microsoft.com/office/drawing/2014/main" val="4176648"/>
                    </a:ext>
                  </a:extLst>
                </a:gridCol>
                <a:gridCol w="472823">
                  <a:extLst>
                    <a:ext uri="{9D8B030D-6E8A-4147-A177-3AD203B41FA5}">
                      <a16:colId xmlns:a16="http://schemas.microsoft.com/office/drawing/2014/main" val="3640937629"/>
                    </a:ext>
                  </a:extLst>
                </a:gridCol>
                <a:gridCol w="472823">
                  <a:extLst>
                    <a:ext uri="{9D8B030D-6E8A-4147-A177-3AD203B41FA5}">
                      <a16:colId xmlns:a16="http://schemas.microsoft.com/office/drawing/2014/main" val="2238677267"/>
                    </a:ext>
                  </a:extLst>
                </a:gridCol>
                <a:gridCol w="488127">
                  <a:extLst>
                    <a:ext uri="{9D8B030D-6E8A-4147-A177-3AD203B41FA5}">
                      <a16:colId xmlns:a16="http://schemas.microsoft.com/office/drawing/2014/main" val="1648834845"/>
                    </a:ext>
                  </a:extLst>
                </a:gridCol>
                <a:gridCol w="571093">
                  <a:extLst>
                    <a:ext uri="{9D8B030D-6E8A-4147-A177-3AD203B41FA5}">
                      <a16:colId xmlns:a16="http://schemas.microsoft.com/office/drawing/2014/main" val="1608656738"/>
                    </a:ext>
                  </a:extLst>
                </a:gridCol>
              </a:tblGrid>
              <a:tr h="537180"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fr-FR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rentrée 2021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Projections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420463"/>
                  </a:ext>
                </a:extLst>
              </a:tr>
              <a:tr h="4774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Collèges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capacité de fonctionnement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capacité maximale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Segpa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CLG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2022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2023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2024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2025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160794019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Saint Simon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600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720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400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542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603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632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101000906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Guilhermy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600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720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424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566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596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610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116329331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TOULOUSE Nicolas Vauquelin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825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924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844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639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588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595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612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937141109"/>
                  </a:ext>
                </a:extLst>
              </a:tr>
              <a:tr h="4201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CUGNAUX Montesquieu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1080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1200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1047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1033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984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987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1015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700314055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TOURNEFEUILLE Léonard de Vinci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743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830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758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773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771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803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799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3328199954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TOURNEFEUILLE Pierre Labitrie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895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1000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872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872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860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912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931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69346592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TOULOUSE Bellevue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743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830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761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770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763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763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821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87922110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TOULOUSE Jean-Pierre Vernant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864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960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729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742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698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695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671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916931662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TOULOUSE Emile Zola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515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575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535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525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526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519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529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288592872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TOULOUSE Les Chalets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564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630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575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589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575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578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601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97721500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TOULOUSE Michelet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579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600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595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604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593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583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595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239201146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TOULOUSE Pierre de Fermat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922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1030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927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954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962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957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937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4229854040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BALMA Jean Rostand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891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990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54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781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747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757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770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802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160742494"/>
                  </a:ext>
                </a:extLst>
              </a:tr>
              <a:tr h="2387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PLAISANCE DU TOUCH Jules Verne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945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1050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 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871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877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838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>
                          <a:effectLst/>
                        </a:rPr>
                        <a:t>873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100" dirty="0">
                          <a:effectLst/>
                        </a:rPr>
                        <a:t>888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1210394739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80257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Triangle 12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-27384"/>
            <a:ext cx="8003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 futur 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collège de </a:t>
            </a:r>
            <a:r>
              <a:rPr lang="fr-FR" sz="36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Guilhermy</a:t>
            </a:r>
            <a:endParaRPr lang="fr-FR" sz="3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0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836" y="1197113"/>
            <a:ext cx="7846328" cy="4412965"/>
          </a:xfrm>
          <a:prstGeom prst="rect">
            <a:avLst/>
          </a:prstGeom>
        </p:spPr>
      </p:pic>
      <p:sp>
        <p:nvSpPr>
          <p:cNvPr id="9" name="Titre 1"/>
          <p:cNvSpPr txBox="1">
            <a:spLocks/>
          </p:cNvSpPr>
          <p:nvPr/>
        </p:nvSpPr>
        <p:spPr>
          <a:xfrm>
            <a:off x="2411760" y="2690502"/>
            <a:ext cx="3665832" cy="317046"/>
          </a:xfrm>
          <a:prstGeom prst="rect">
            <a:avLst/>
          </a:prstGeom>
        </p:spPr>
        <p:txBody>
          <a:bodyPr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r-FR" sz="2000" b="1" smtClean="0">
                <a:latin typeface="Adobe Arabic" panose="02040503050201020203" pitchFamily="18" charset="-78"/>
                <a:cs typeface="Adobe Arabic" panose="02040503050201020203" pitchFamily="18" charset="-78"/>
              </a:rPr>
              <a:t>Le Collège 600 de Guilhermy</a:t>
            </a:r>
            <a:endParaRPr lang="fr-FR" sz="2000" b="1" dirty="0">
              <a:latin typeface="Adobe Arabic" panose="02040503050201020203" pitchFamily="18" charset="-78"/>
              <a:cs typeface="Adobe Arabic" panose="02040503050201020203" pitchFamily="18" charset="-78"/>
            </a:endParaRPr>
          </a:p>
        </p:txBody>
      </p:sp>
      <p:sp>
        <p:nvSpPr>
          <p:cNvPr id="11" name="Espace réservé du texte 2"/>
          <p:cNvSpPr txBox="1">
            <a:spLocks/>
          </p:cNvSpPr>
          <p:nvPr/>
        </p:nvSpPr>
        <p:spPr>
          <a:xfrm>
            <a:off x="2883988" y="2904680"/>
            <a:ext cx="2581020" cy="44207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1400" smtClean="0">
                <a:latin typeface="Adobe Arabic" panose="02040503050201020203" pitchFamily="18" charset="-78"/>
                <a:ea typeface="+mj-ea"/>
                <a:cs typeface="Adobe Arabic" panose="02040503050201020203" pitchFamily="18" charset="-78"/>
              </a:rPr>
              <a:t>Rentrée Septembre 2022</a:t>
            </a:r>
            <a:endParaRPr lang="fr-FR" sz="1400" dirty="0">
              <a:latin typeface="Adobe Arabic" panose="02040503050201020203" pitchFamily="18" charset="-78"/>
              <a:ea typeface="+mj-ea"/>
              <a:cs typeface="Adobe Arabic" panose="02040503050201020203" pitchFamily="18" charset="-78"/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8861" y="4628537"/>
            <a:ext cx="981541" cy="98154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49329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riangle 12"/>
          <p:cNvSpPr/>
          <p:nvPr/>
        </p:nvSpPr>
        <p:spPr>
          <a:xfrm rot="5400000">
            <a:off x="1259632" y="311423"/>
            <a:ext cx="648072" cy="648072"/>
          </a:xfrm>
          <a:prstGeom prst="triangle">
            <a:avLst>
              <a:gd name="adj" fmla="val 56225"/>
            </a:avLst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2"/>
          <p:cNvSpPr txBox="1">
            <a:spLocks/>
          </p:cNvSpPr>
          <p:nvPr/>
        </p:nvSpPr>
        <p:spPr>
          <a:xfrm>
            <a:off x="107950" y="6371916"/>
            <a:ext cx="3230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algn="r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endParaRPr lang="fr-BE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0" y="-47913"/>
            <a:ext cx="9144000" cy="766110"/>
          </a:xfrm>
          <a:prstGeom prst="rect">
            <a:avLst/>
          </a:prstGeom>
          <a:solidFill>
            <a:srgbClr val="7A39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D18A39B-4662-8B42-A2BD-0F492CBEDF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0384" y="-27384"/>
            <a:ext cx="800323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fr-FR" sz="3600" b="1" dirty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Le futur </a:t>
            </a:r>
            <a:r>
              <a:rPr lang="fr-FR" sz="3600" b="1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collège de </a:t>
            </a:r>
            <a:r>
              <a:rPr lang="fr-FR" sz="3600" b="1" dirty="0" err="1" smtClean="0"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Guilhermy</a:t>
            </a:r>
            <a:endParaRPr lang="fr-FR" sz="3600" b="1" dirty="0">
              <a:solidFill>
                <a:schemeClr val="bg1"/>
              </a:solidFill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5013176"/>
            <a:ext cx="3275856" cy="2316818"/>
          </a:xfrm>
          <a:prstGeom prst="rect">
            <a:avLst/>
          </a:prstGeom>
        </p:spPr>
      </p:pic>
      <p:sp>
        <p:nvSpPr>
          <p:cNvPr id="10" name="Espace réservé de la date 6"/>
          <p:cNvSpPr>
            <a:spLocks noGrp="1"/>
          </p:cNvSpPr>
          <p:nvPr>
            <p:ph type="dt" sz="half" idx="2"/>
          </p:nvPr>
        </p:nvSpPr>
        <p:spPr>
          <a:xfrm>
            <a:off x="0" y="6597352"/>
            <a:ext cx="4114800" cy="260648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CD31 – DGD SO – DE – PS – Réunion Ecole Bourliaguet 11 01 2022</a:t>
            </a:r>
            <a:endParaRPr lang="fr-BE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010" y="1144231"/>
            <a:ext cx="8125980" cy="45210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932040" y="4118560"/>
            <a:ext cx="2428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wf_segoe-ui_normal"/>
              </a:rPr>
              <a:t>Equipement de sports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916856" y="3343753"/>
            <a:ext cx="25955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  <a:latin typeface="wf_segoe-ui_normal"/>
              </a:rPr>
              <a:t>Une cour de récréation </a:t>
            </a:r>
          </a:p>
          <a:p>
            <a:r>
              <a:rPr lang="fr-FR" dirty="0">
                <a:solidFill>
                  <a:schemeClr val="bg1"/>
                </a:solidFill>
                <a:latin typeface="wf_segoe-ui_normal"/>
              </a:rPr>
              <a:t>p</a:t>
            </a:r>
            <a:r>
              <a:rPr lang="fr-FR" dirty="0" smtClean="0">
                <a:solidFill>
                  <a:schemeClr val="bg1"/>
                </a:solidFill>
                <a:latin typeface="wf_segoe-ui_normal"/>
              </a:rPr>
              <a:t>rotégée et ombragée</a:t>
            </a:r>
            <a:endParaRPr lang="fr-FR" dirty="0">
              <a:solidFill>
                <a:schemeClr val="bg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28619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|5.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|5.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|5.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.1|3.3|2.6|4.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.1|3.3|2.6|4.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3.1|3.3|2.6|4.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2.2|3.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6|2.8|3.3|1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6|2.8|3.3|1.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1.9|1.6|3.8|1.6|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|5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|5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|5.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|5.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|5.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|5.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2|5.2"/>
</p:tagLst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10287</TotalTime>
  <Words>1025</Words>
  <Application>Microsoft Office PowerPoint</Application>
  <PresentationFormat>Affichage à l'écran (4:3)</PresentationFormat>
  <Paragraphs>263</Paragraphs>
  <Slides>21</Slides>
  <Notes>16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30" baseType="lpstr">
      <vt:lpstr>Microsoft YaHei</vt:lpstr>
      <vt:lpstr>MS PGothic</vt:lpstr>
      <vt:lpstr>Adobe Arabic</vt:lpstr>
      <vt:lpstr>Arial</vt:lpstr>
      <vt:lpstr>Calibri</vt:lpstr>
      <vt:lpstr>Times New Roman</vt:lpstr>
      <vt:lpstr>wf_segoe-ui_normal</vt:lpstr>
      <vt:lpstr>Wingdings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Haitce Franck</dc:creator>
  <cp:lastModifiedBy>Haitce Franck</cp:lastModifiedBy>
  <cp:revision>601</cp:revision>
  <cp:lastPrinted>2022-01-06T17:28:23Z</cp:lastPrinted>
  <dcterms:created xsi:type="dcterms:W3CDTF">2018-09-07T14:53:34Z</dcterms:created>
  <dcterms:modified xsi:type="dcterms:W3CDTF">2022-01-11T08:37:08Z</dcterms:modified>
</cp:coreProperties>
</file>