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529" r:id="rId3"/>
    <p:sldId id="530" r:id="rId4"/>
    <p:sldId id="481" r:id="rId5"/>
    <p:sldId id="520" r:id="rId6"/>
    <p:sldId id="515" r:id="rId7"/>
    <p:sldId id="517" r:id="rId8"/>
    <p:sldId id="432" r:id="rId9"/>
    <p:sldId id="518" r:id="rId10"/>
    <p:sldId id="523" r:id="rId11"/>
    <p:sldId id="524" r:id="rId12"/>
    <p:sldId id="525" r:id="rId13"/>
    <p:sldId id="527" r:id="rId14"/>
    <p:sldId id="522" r:id="rId15"/>
    <p:sldId id="528" r:id="rId16"/>
    <p:sldId id="388" r:id="rId17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souici Malika" initials="B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FC9A"/>
    <a:srgbClr val="96E779"/>
    <a:srgbClr val="D282DA"/>
    <a:srgbClr val="A26A9F"/>
    <a:srgbClr val="C64F46"/>
    <a:srgbClr val="859973"/>
    <a:srgbClr val="FF0000"/>
    <a:srgbClr val="4F81BD"/>
    <a:srgbClr val="2A33E2"/>
    <a:srgbClr val="7A3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41" autoAdjust="0"/>
    <p:restoredTop sz="96265" autoAdjust="0"/>
  </p:normalViewPr>
  <p:slideViewPr>
    <p:cSldViewPr>
      <p:cViewPr varScale="1">
        <p:scale>
          <a:sx n="77" d="100"/>
          <a:sy n="77" d="100"/>
        </p:scale>
        <p:origin x="941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r">
              <a:defRPr sz="1200"/>
            </a:lvl1pPr>
          </a:lstStyle>
          <a:p>
            <a:fld id="{04FF4C87-5E2E-42EB-82B6-58B4A895C397}" type="datetimeFigureOut">
              <a:rPr lang="fr-FR" smtClean="0"/>
              <a:t>27/11/2023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814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r">
              <a:defRPr sz="1200"/>
            </a:lvl1pPr>
          </a:lstStyle>
          <a:p>
            <a:fld id="{7F11BAE0-1666-40B7-B5F7-EF90D2BAB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34798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C01F29-582F-475B-8107-D4097A315126}" type="datetimeFigureOut">
              <a:rPr lang="fr-FR"/>
              <a:pPr>
                <a:defRPr/>
              </a:pPr>
              <a:t>27/11/2023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1363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7" tIns="45404" rIns="90807" bIns="45404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5586"/>
            <a:ext cx="5437827" cy="4467066"/>
          </a:xfrm>
          <a:prstGeom prst="rect">
            <a:avLst/>
          </a:prstGeom>
        </p:spPr>
        <p:txBody>
          <a:bodyPr vert="horz" lIns="90807" tIns="45404" rIns="90807" bIns="45404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814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28981E-53E6-4CB5-BDD3-3CDA27D249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65804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233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960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100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491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76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313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53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42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21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044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961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984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90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2162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35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81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798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9178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815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0699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7966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371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775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462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  <a:endParaRPr lang="fr-BE" altLang="fr-FR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pour modifier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  <a:endParaRPr lang="fr-BE" alt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792972" y="6597354"/>
            <a:ext cx="5052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7C7BA8E-1BD5-4ACE-AF08-7AAAEE524CDA}" type="slidenum">
              <a:rPr lang="fr-BE" sz="1400" b="0" smtClean="0"/>
              <a:pPr/>
              <a:t>‹N°›</a:t>
            </a:fld>
            <a:endParaRPr lang="fr-FR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openxmlformats.org/officeDocument/2006/relationships/tags" Target="../tags/tag43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9" Type="http://schemas.openxmlformats.org/officeDocument/2006/relationships/tags" Target="../tags/tag30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45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4" Type="http://schemas.openxmlformats.org/officeDocument/2006/relationships/tags" Target="../tags/tag45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tags" Target="../tags/tag44.xml"/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46" Type="http://schemas.openxmlformats.org/officeDocument/2006/relationships/notesSlide" Target="../notesSlides/notesSlide11.xml"/><Relationship Id="rId20" Type="http://schemas.openxmlformats.org/officeDocument/2006/relationships/tags" Target="../tags/tag21.xml"/><Relationship Id="rId41" Type="http://schemas.openxmlformats.org/officeDocument/2006/relationships/tags" Target="../tags/tag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81924" cy="6185647"/>
          </a:xfrm>
          <a:prstGeom prst="rect">
            <a:avLst/>
          </a:prstGeom>
        </p:spPr>
      </p:pic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0" y="-27384"/>
            <a:ext cx="9281924" cy="496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endParaRPr lang="fr-FR" altLang="fr-FR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Conseil départemental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Dialogue citoyen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Sectorisation du collège de 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Castelnau-</a:t>
            </a:r>
            <a:r>
              <a:rPr lang="fr-FR" altLang="fr-FR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d’Estrétefonds</a:t>
            </a: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rééquilibrage des secteurs des collèges voisins</a:t>
            </a:r>
          </a:p>
          <a:p>
            <a:pPr algn="ctr">
              <a:buNone/>
            </a:pPr>
            <a:endParaRPr lang="fr-FR" altLang="fr-FR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 publique du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novembre 2023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09120"/>
            <a:ext cx="4294010" cy="3036898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33"/>
            <a:ext cx="4873113" cy="6891133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2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461817" y="5890581"/>
            <a:ext cx="568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i="1" dirty="0"/>
              <a:t>* Sources : constat de rentrée 2023 : Éducation nationale – CDEN novembre 2023</a:t>
            </a:r>
          </a:p>
          <a:p>
            <a:pPr algn="r"/>
            <a:r>
              <a:rPr lang="fr-FR" sz="900" i="1" dirty="0"/>
              <a:t>** Sources : Éducation Nationale – Rentrée 2021</a:t>
            </a:r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Projections basées sur les données de rentrée 2022 et le constat de rentrée 2023</a:t>
            </a:r>
          </a:p>
          <a:p>
            <a:pPr algn="r"/>
            <a:r>
              <a:rPr lang="fr-FR" sz="900" dirty="0"/>
              <a:t>SEGPA : sections d'enseignement général et professionnel adapté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660" y="764705"/>
            <a:ext cx="6239789" cy="11448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9339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3635896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7631833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</p:spTree>
    <p:extLst>
      <p:ext uri="{BB962C8B-B14F-4D97-AF65-F5344CB8AC3E}">
        <p14:creationId xmlns:p14="http://schemas.microsoft.com/office/powerpoint/2010/main" val="3232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913"/>
            <a:ext cx="4883565" cy="6905913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3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16" name="ZoneTexte 15"/>
          <p:cNvSpPr txBox="1"/>
          <p:nvPr/>
        </p:nvSpPr>
        <p:spPr>
          <a:xfrm>
            <a:off x="3461817" y="5890581"/>
            <a:ext cx="568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i="1" dirty="0"/>
              <a:t>* Sources : constat de rentrée 2023 : Éducation nationale – CDEN novembre 2023</a:t>
            </a:r>
          </a:p>
          <a:p>
            <a:pPr algn="r"/>
            <a:r>
              <a:rPr lang="fr-FR" sz="900" i="1" dirty="0"/>
              <a:t>** Sources : Éducation Nationale – Rentrée 2021</a:t>
            </a:r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Projections basées sur les données de rentrée 2022 et le constat de rentrée 2023</a:t>
            </a:r>
          </a:p>
          <a:p>
            <a:pPr algn="r"/>
            <a:r>
              <a:rPr lang="fr-FR" sz="900" dirty="0"/>
              <a:t>SEGPA : sections d'enseignement général et professionnel adapté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660" y="764705"/>
            <a:ext cx="6239789" cy="11448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9339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3635896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631833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</p:spTree>
    <p:extLst>
      <p:ext uri="{BB962C8B-B14F-4D97-AF65-F5344CB8AC3E}">
        <p14:creationId xmlns:p14="http://schemas.microsoft.com/office/powerpoint/2010/main" val="14309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33"/>
            <a:ext cx="4873113" cy="6891133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4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61817" y="5890581"/>
            <a:ext cx="568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i="1" dirty="0"/>
              <a:t>* Sources : constat de rentrée 2023 : Éducation nationale – CDEN novembre 2023</a:t>
            </a:r>
          </a:p>
          <a:p>
            <a:pPr algn="r"/>
            <a:r>
              <a:rPr lang="fr-FR" sz="900" i="1" dirty="0"/>
              <a:t>** Sources : Éducation Nationale – Rentrée 2021</a:t>
            </a:r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Projections basées sur les données de rentrée 2022 et le constat de rentrée 2023</a:t>
            </a:r>
          </a:p>
          <a:p>
            <a:pPr algn="r"/>
            <a:r>
              <a:rPr lang="fr-FR" sz="900" dirty="0"/>
              <a:t>SEGPA : sections d'enseignement général et professionnel adapté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660" y="764705"/>
            <a:ext cx="6239789" cy="1144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9339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3635896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631833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</p:spTree>
    <p:extLst>
      <p:ext uri="{BB962C8B-B14F-4D97-AF65-F5344CB8AC3E}">
        <p14:creationId xmlns:p14="http://schemas.microsoft.com/office/powerpoint/2010/main" val="116381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Planning dialogue citoyen</a:t>
            </a:r>
          </a:p>
        </p:txBody>
      </p:sp>
      <p:cxnSp>
        <p:nvCxnSpPr>
          <p:cNvPr id="5" name="OTLSHAPE_M_516c2b687a0e49c6ad1a04234904938f_Connector1"/>
          <p:cNvCxnSpPr/>
          <p:nvPr>
            <p:custDataLst>
              <p:tags r:id="rId1"/>
            </p:custDataLst>
          </p:nvPr>
        </p:nvCxnSpPr>
        <p:spPr>
          <a:xfrm>
            <a:off x="8156285" y="3609074"/>
            <a:ext cx="2396" cy="567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TLSHAPE_TB_00000000000000000000000000000000_ScaleContainer"/>
          <p:cNvSpPr/>
          <p:nvPr>
            <p:custDataLst>
              <p:tags r:id="rId2"/>
            </p:custDataLst>
          </p:nvPr>
        </p:nvSpPr>
        <p:spPr>
          <a:xfrm>
            <a:off x="514284" y="3113544"/>
            <a:ext cx="8115434" cy="285750"/>
          </a:xfrm>
          <a:prstGeom prst="round2DiagRect">
            <a:avLst>
              <a:gd name="adj1" fmla="val 100000"/>
              <a:gd name="adj2" fmla="val 0"/>
            </a:avLst>
          </a:prstGeom>
          <a:gradFill flip="none" rotWithShape="1">
            <a:gsLst>
              <a:gs pos="0">
                <a:srgbClr val="A6B727"/>
              </a:gs>
              <a:gs pos="100000">
                <a:srgbClr val="737F1C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1520139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OTLSHAPE_TB_00000000000000000000000000000000_Separator2"/>
          <p:cNvCxnSpPr/>
          <p:nvPr>
            <p:custDataLst>
              <p:tags r:id="rId4"/>
            </p:custDataLst>
          </p:nvPr>
        </p:nvCxnSpPr>
        <p:spPr>
          <a:xfrm>
            <a:off x="2283104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TLSHAPE_TB_00000000000000000000000000000000_TimescaleInterval3"/>
          <p:cNvSpPr txBox="1"/>
          <p:nvPr>
            <p:custDataLst>
              <p:tags r:id="rId5"/>
            </p:custDataLst>
          </p:nvPr>
        </p:nvSpPr>
        <p:spPr>
          <a:xfrm>
            <a:off x="1455260" y="3455916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OTLSHAPE_TB_00000000000000000000000000000000_Separator3"/>
          <p:cNvCxnSpPr/>
          <p:nvPr>
            <p:custDataLst>
              <p:tags r:id="rId6"/>
            </p:custDataLst>
          </p:nvPr>
        </p:nvCxnSpPr>
        <p:spPr>
          <a:xfrm>
            <a:off x="3239845" y="3083022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OTLSHAPE_TB_00000000000000000000000000000000_Separator4"/>
          <p:cNvCxnSpPr/>
          <p:nvPr>
            <p:custDataLst>
              <p:tags r:id="rId7"/>
            </p:custDataLst>
          </p:nvPr>
        </p:nvCxnSpPr>
        <p:spPr>
          <a:xfrm>
            <a:off x="3809035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TLSHAPE_TB_00000000000000000000000000000000_TimescaleInterval5"/>
          <p:cNvSpPr txBox="1"/>
          <p:nvPr>
            <p:custDataLst>
              <p:tags r:id="rId8"/>
            </p:custDataLst>
          </p:nvPr>
        </p:nvSpPr>
        <p:spPr>
          <a:xfrm>
            <a:off x="3809035" y="3457825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sz="1200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OTLSHAPE_TB_00000000000000000000000000000000_Separator5"/>
          <p:cNvCxnSpPr/>
          <p:nvPr>
            <p:custDataLst>
              <p:tags r:id="rId9"/>
            </p:custDataLst>
          </p:nvPr>
        </p:nvCxnSpPr>
        <p:spPr>
          <a:xfrm>
            <a:off x="4572000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Separator6"/>
          <p:cNvCxnSpPr/>
          <p:nvPr>
            <p:custDataLst>
              <p:tags r:id="rId10"/>
            </p:custDataLst>
          </p:nvPr>
        </p:nvCxnSpPr>
        <p:spPr>
          <a:xfrm>
            <a:off x="5334965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B_00000000000000000000000000000000_Separator7"/>
          <p:cNvCxnSpPr/>
          <p:nvPr>
            <p:custDataLst>
              <p:tags r:id="rId11"/>
            </p:custDataLst>
          </p:nvPr>
        </p:nvCxnSpPr>
        <p:spPr>
          <a:xfrm>
            <a:off x="6097930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Separator8"/>
          <p:cNvCxnSpPr/>
          <p:nvPr>
            <p:custDataLst>
              <p:tags r:id="rId12"/>
            </p:custDataLst>
          </p:nvPr>
        </p:nvCxnSpPr>
        <p:spPr>
          <a:xfrm>
            <a:off x="6860896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9"/>
          <p:cNvSpPr txBox="1"/>
          <p:nvPr>
            <p:custDataLst>
              <p:tags r:id="rId13"/>
            </p:custDataLst>
          </p:nvPr>
        </p:nvSpPr>
        <p:spPr>
          <a:xfrm>
            <a:off x="3715829" y="3183232"/>
            <a:ext cx="192424" cy="12271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  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Janv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</a:t>
            </a:r>
          </a:p>
        </p:txBody>
      </p:sp>
      <p:cxnSp>
        <p:nvCxnSpPr>
          <p:cNvPr id="19" name="OTLSHAPE_TB_00000000000000000000000000000000_Separator9"/>
          <p:cNvCxnSpPr/>
          <p:nvPr>
            <p:custDataLst>
              <p:tags r:id="rId14"/>
            </p:custDataLst>
          </p:nvPr>
        </p:nvCxnSpPr>
        <p:spPr>
          <a:xfrm>
            <a:off x="7623861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TLSHAPE_TB_00000000000000000000000000000000_TimescaleInterval10"/>
          <p:cNvSpPr txBox="1"/>
          <p:nvPr>
            <p:custDataLst>
              <p:tags r:id="rId15"/>
            </p:custDataLst>
          </p:nvPr>
        </p:nvSpPr>
        <p:spPr>
          <a:xfrm>
            <a:off x="7704427" y="3182540"/>
            <a:ext cx="236351" cy="12409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 Sept 2024</a:t>
            </a:r>
          </a:p>
        </p:txBody>
      </p:sp>
      <p:sp>
        <p:nvSpPr>
          <p:cNvPr id="21" name="OTLSHAPE_M_780b5cc5ec854e32ac6a67a30b714185_Title"/>
          <p:cNvSpPr txBox="1"/>
          <p:nvPr>
            <p:custDataLst>
              <p:tags r:id="rId16"/>
            </p:custDataLst>
          </p:nvPr>
        </p:nvSpPr>
        <p:spPr>
          <a:xfrm>
            <a:off x="3286265" y="2053008"/>
            <a:ext cx="1533525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600" b="1" dirty="0">
                <a:solidFill>
                  <a:srgbClr val="00789B"/>
                </a:solidFill>
              </a:rPr>
              <a:t>Avis préalable </a:t>
            </a:r>
          </a:p>
          <a:p>
            <a:pPr algn="ctr"/>
            <a:r>
              <a:rPr lang="fr-FR" sz="1600" b="1" dirty="0">
                <a:solidFill>
                  <a:srgbClr val="00789B"/>
                </a:solidFill>
              </a:rPr>
              <a:t>du CDEN</a:t>
            </a:r>
            <a:r>
              <a:rPr lang="fr-FR" sz="1600" dirty="0"/>
              <a:t> </a:t>
            </a:r>
            <a:endParaRPr lang="en-US" sz="1600" b="1" spc="-3" dirty="0">
              <a:solidFill>
                <a:schemeClr val="dk2"/>
              </a:solidFill>
            </a:endParaRPr>
          </a:p>
        </p:txBody>
      </p:sp>
      <p:sp>
        <p:nvSpPr>
          <p:cNvPr id="22" name="OTLSHAPE_M_780b5cc5ec854e32ac6a67a30b714185_Shape"/>
          <p:cNvSpPr/>
          <p:nvPr>
            <p:custDataLst>
              <p:tags r:id="rId17"/>
            </p:custDataLst>
          </p:nvPr>
        </p:nvSpPr>
        <p:spPr>
          <a:xfrm>
            <a:off x="3966013" y="2529517"/>
            <a:ext cx="174029" cy="562142"/>
          </a:xfrm>
          <a:prstGeom prst="upArrow">
            <a:avLst/>
          </a:prstGeom>
          <a:solidFill>
            <a:srgbClr val="535C1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TLSHAPE_M_516c2b687a0e49c6ad1a04234904938f_Title"/>
          <p:cNvSpPr txBox="1"/>
          <p:nvPr>
            <p:custDataLst>
              <p:tags r:id="rId18"/>
            </p:custDataLst>
          </p:nvPr>
        </p:nvSpPr>
        <p:spPr>
          <a:xfrm>
            <a:off x="6732241" y="4083742"/>
            <a:ext cx="2330516" cy="73866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Rentrée scolaire 2024 : Mise en oeuvre de la nouvelle sectorisation</a:t>
            </a:r>
          </a:p>
        </p:txBody>
      </p:sp>
      <p:sp>
        <p:nvSpPr>
          <p:cNvPr id="24" name="OTLSHAPE_M_516c2b687a0e49c6ad1a04234904938f_Shape"/>
          <p:cNvSpPr/>
          <p:nvPr>
            <p:custDataLst>
              <p:tags r:id="rId19"/>
            </p:custDataLst>
          </p:nvPr>
        </p:nvSpPr>
        <p:spPr>
          <a:xfrm rot="10800000">
            <a:off x="8062826" y="3441205"/>
            <a:ext cx="186910" cy="152282"/>
          </a:xfrm>
          <a:prstGeom prst="flowChartMerge">
            <a:avLst/>
          </a:prstGeom>
          <a:ln/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TLSHAPE_M_3bdee929928a47ec82ab115ac7f7e690_Shape"/>
          <p:cNvSpPr/>
          <p:nvPr>
            <p:custDataLst>
              <p:tags r:id="rId20"/>
            </p:custDataLst>
          </p:nvPr>
        </p:nvSpPr>
        <p:spPr>
          <a:xfrm>
            <a:off x="2866394" y="3445951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TLSHAPE_M_531134c2e0824479a13cfb7e6eaeb30c_Title"/>
          <p:cNvSpPr txBox="1"/>
          <p:nvPr>
            <p:custDataLst>
              <p:tags r:id="rId21"/>
            </p:custDataLst>
          </p:nvPr>
        </p:nvSpPr>
        <p:spPr>
          <a:xfrm>
            <a:off x="3951639" y="5081908"/>
            <a:ext cx="2433182" cy="73866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spc="-3" dirty="0">
                <a:solidFill>
                  <a:schemeClr val="dk2"/>
                </a:solidFill>
              </a:rPr>
              <a:t>Vote de la décision par l’Assemblée Départementale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95943" y="967093"/>
            <a:ext cx="8670472" cy="828225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700" b="1" dirty="0">
                <a:solidFill>
                  <a:srgbClr val="920A0D"/>
                </a:solidFill>
                <a:ea typeface="+mn-ea"/>
                <a:cs typeface="+mn-cs"/>
              </a:rPr>
            </a:br>
            <a:endParaRPr lang="en-US" sz="2700" b="1" dirty="0">
              <a:solidFill>
                <a:srgbClr val="920A0D"/>
              </a:solidFill>
              <a:ea typeface="+mn-ea"/>
              <a:cs typeface="+mn-cs"/>
            </a:endParaRPr>
          </a:p>
        </p:txBody>
      </p:sp>
      <p:sp>
        <p:nvSpPr>
          <p:cNvPr id="28" name="OTLSHAPE_M_18a521d68dbf408f93562c040cf7a4b1_Shape"/>
          <p:cNvSpPr/>
          <p:nvPr>
            <p:custDataLst>
              <p:tags r:id="rId22"/>
            </p:custDataLst>
          </p:nvPr>
        </p:nvSpPr>
        <p:spPr>
          <a:xfrm rot="10800000">
            <a:off x="5048437" y="3441205"/>
            <a:ext cx="173036" cy="1584656"/>
          </a:xfrm>
          <a:prstGeom prst="upArrow">
            <a:avLst/>
          </a:prstGeom>
          <a:solidFill>
            <a:srgbClr val="535C1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TLSHAPE_TB_00000000000000000000000000000000_TimescaleInterval1"/>
          <p:cNvSpPr txBox="1"/>
          <p:nvPr>
            <p:custDataLst>
              <p:tags r:id="rId23"/>
            </p:custDataLst>
          </p:nvPr>
        </p:nvSpPr>
        <p:spPr>
          <a:xfrm>
            <a:off x="302580" y="4535638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sz="1200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OTLSHAPE_M_d508bc8e7bdc47cbb9f4b176c303be74_Connector1"/>
          <p:cNvCxnSpPr>
            <a:endCxn id="35" idx="0"/>
          </p:cNvCxnSpPr>
          <p:nvPr>
            <p:custDataLst>
              <p:tags r:id="rId24"/>
            </p:custDataLst>
          </p:nvPr>
        </p:nvCxnSpPr>
        <p:spPr>
          <a:xfrm flipH="1">
            <a:off x="2089664" y="1997706"/>
            <a:ext cx="270616" cy="9412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TLSHAPE_M_d508bc8e7bdc47cbb9f4b176c303be74_Shape"/>
          <p:cNvSpPr/>
          <p:nvPr>
            <p:custDataLst>
              <p:tags r:id="rId25"/>
            </p:custDataLst>
          </p:nvPr>
        </p:nvSpPr>
        <p:spPr>
          <a:xfrm>
            <a:off x="6063286" y="2919351"/>
            <a:ext cx="17145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OTLSHAPE_M_2d20d7dcc94f4de2946e4373d494f10b_Connector1"/>
          <p:cNvCxnSpPr>
            <a:endCxn id="31" idx="0"/>
          </p:cNvCxnSpPr>
          <p:nvPr>
            <p:custDataLst>
              <p:tags r:id="rId26"/>
            </p:custDataLst>
          </p:nvPr>
        </p:nvCxnSpPr>
        <p:spPr>
          <a:xfrm flipH="1">
            <a:off x="6149011" y="2158597"/>
            <a:ext cx="326115" cy="7607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TLSHAPE_TB_00000000000000000000000000000000_TimescaleInterval3"/>
          <p:cNvSpPr txBox="1"/>
          <p:nvPr>
            <p:custDataLst>
              <p:tags r:id="rId27"/>
            </p:custDataLst>
          </p:nvPr>
        </p:nvSpPr>
        <p:spPr>
          <a:xfrm>
            <a:off x="1893725" y="3160726"/>
            <a:ext cx="266999" cy="1779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Sept/Oct </a:t>
            </a:r>
          </a:p>
        </p:txBody>
      </p:sp>
      <p:cxnSp>
        <p:nvCxnSpPr>
          <p:cNvPr id="34" name="OTLSHAPE_M_22ba966897a34657afc169ade639a7fb_Connector1"/>
          <p:cNvCxnSpPr>
            <a:endCxn id="36" idx="0"/>
          </p:cNvCxnSpPr>
          <p:nvPr>
            <p:custDataLst>
              <p:tags r:id="rId28"/>
            </p:custDataLst>
          </p:nvPr>
        </p:nvCxnSpPr>
        <p:spPr>
          <a:xfrm>
            <a:off x="6475126" y="2185496"/>
            <a:ext cx="526846" cy="7324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TLSHAPE_M_3bdee929928a47ec82ab115ac7f7e690_Shape"/>
          <p:cNvSpPr/>
          <p:nvPr>
            <p:custDataLst>
              <p:tags r:id="rId29"/>
            </p:custDataLst>
          </p:nvPr>
        </p:nvSpPr>
        <p:spPr>
          <a:xfrm>
            <a:off x="2003939" y="2938922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TLSHAPE_M_d508bc8e7bdc47cbb9f4b176c303be74_Shape"/>
          <p:cNvSpPr/>
          <p:nvPr>
            <p:custDataLst>
              <p:tags r:id="rId30"/>
            </p:custDataLst>
          </p:nvPr>
        </p:nvSpPr>
        <p:spPr>
          <a:xfrm>
            <a:off x="6916247" y="2917961"/>
            <a:ext cx="17145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OTLSHAPE_M_d508bc8e7bdc47cbb9f4b176c303be74_Connector1"/>
          <p:cNvCxnSpPr/>
          <p:nvPr>
            <p:custDataLst>
              <p:tags r:id="rId31"/>
            </p:custDataLst>
          </p:nvPr>
        </p:nvCxnSpPr>
        <p:spPr>
          <a:xfrm flipH="1">
            <a:off x="292277" y="3117170"/>
            <a:ext cx="13304" cy="20821"/>
          </a:xfrm>
          <a:prstGeom prst="line">
            <a:avLst/>
          </a:prstGeom>
          <a:ln w="9525" cap="flat" cmpd="sng" algn="ctr">
            <a:solidFill>
              <a:schemeClr val="dk2">
                <a:alpha val="3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TLSHAPE_TB_00000000000000000000000000000000_TimescaleInterval3"/>
          <p:cNvSpPr txBox="1"/>
          <p:nvPr>
            <p:custDataLst>
              <p:tags r:id="rId32"/>
            </p:custDataLst>
          </p:nvPr>
        </p:nvSpPr>
        <p:spPr>
          <a:xfrm flipH="1">
            <a:off x="807458" y="3134740"/>
            <a:ext cx="747005" cy="21969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Juin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2023</a:t>
            </a:r>
          </a:p>
        </p:txBody>
      </p:sp>
      <p:sp>
        <p:nvSpPr>
          <p:cNvPr id="39" name="OTLSHAPE_TB_00000000000000000000000000000000_TimescaleInterval7"/>
          <p:cNvSpPr txBox="1"/>
          <p:nvPr>
            <p:custDataLst>
              <p:tags r:id="rId33"/>
            </p:custDataLst>
          </p:nvPr>
        </p:nvSpPr>
        <p:spPr>
          <a:xfrm>
            <a:off x="5952614" y="3156468"/>
            <a:ext cx="1280539" cy="1544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Février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à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Juin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 </a:t>
            </a:r>
          </a:p>
        </p:txBody>
      </p:sp>
      <p:cxnSp>
        <p:nvCxnSpPr>
          <p:cNvPr id="40" name="OTLSHAPE_M_d508bc8e7bdc47cbb9f4b176c303be74_Connector1"/>
          <p:cNvCxnSpPr/>
          <p:nvPr>
            <p:custDataLst>
              <p:tags r:id="rId34"/>
            </p:custDataLst>
          </p:nvPr>
        </p:nvCxnSpPr>
        <p:spPr>
          <a:xfrm flipH="1">
            <a:off x="2323265" y="3646710"/>
            <a:ext cx="583290" cy="78552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TLSHAPE_M_22ba966897a34657afc169ade639a7fb_Title"/>
          <p:cNvSpPr txBox="1"/>
          <p:nvPr>
            <p:custDataLst>
              <p:tags r:id="rId35"/>
            </p:custDataLst>
          </p:nvPr>
        </p:nvSpPr>
        <p:spPr>
          <a:xfrm>
            <a:off x="131543" y="4398907"/>
            <a:ext cx="2466937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REUNION PUBLIQUE DE CONSULTATION</a:t>
            </a:r>
          </a:p>
        </p:txBody>
      </p:sp>
      <p:sp>
        <p:nvSpPr>
          <p:cNvPr id="42" name="OTLSHAPE_TB_00000000000000000000000000000000_TimescaleInterval9"/>
          <p:cNvSpPr txBox="1"/>
          <p:nvPr>
            <p:custDataLst>
              <p:tags r:id="rId36"/>
            </p:custDataLst>
          </p:nvPr>
        </p:nvSpPr>
        <p:spPr>
          <a:xfrm>
            <a:off x="4748086" y="3183232"/>
            <a:ext cx="192424" cy="12271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Fin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Janv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</a:t>
            </a:r>
          </a:p>
        </p:txBody>
      </p:sp>
      <p:sp>
        <p:nvSpPr>
          <p:cNvPr id="43" name="OTLSHAPE_M_22ba966897a34657afc169ade639a7fb_Title"/>
          <p:cNvSpPr txBox="1"/>
          <p:nvPr>
            <p:custDataLst>
              <p:tags r:id="rId37"/>
            </p:custDataLst>
          </p:nvPr>
        </p:nvSpPr>
        <p:spPr>
          <a:xfrm>
            <a:off x="5498416" y="746188"/>
            <a:ext cx="2442362" cy="147732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Publication de la </a:t>
            </a:r>
            <a:r>
              <a:rPr lang="en-US" sz="1600" b="1" dirty="0" err="1">
                <a:solidFill>
                  <a:srgbClr val="00789B"/>
                </a:solidFill>
              </a:rPr>
              <a:t>déliberation</a:t>
            </a:r>
            <a:r>
              <a:rPr lang="en-US" sz="1600" b="1" dirty="0">
                <a:solidFill>
                  <a:srgbClr val="00789B"/>
                </a:solidFill>
              </a:rPr>
              <a:t> et Information des </a:t>
            </a:r>
            <a:r>
              <a:rPr lang="en-US" sz="1600" b="1" dirty="0" err="1">
                <a:solidFill>
                  <a:srgbClr val="00789B"/>
                </a:solidFill>
              </a:rPr>
              <a:t>familles</a:t>
            </a:r>
            <a:r>
              <a:rPr lang="en-US" sz="1600" b="1" dirty="0">
                <a:solidFill>
                  <a:srgbClr val="00789B"/>
                </a:solidFill>
              </a:rPr>
              <a:t> (Transports </a:t>
            </a:r>
            <a:r>
              <a:rPr lang="en-US" sz="1600" b="1" dirty="0" err="1">
                <a:solidFill>
                  <a:srgbClr val="00789B"/>
                </a:solidFill>
              </a:rPr>
              <a:t>scolaires</a:t>
            </a:r>
            <a:r>
              <a:rPr lang="en-US" sz="1600" b="1" dirty="0">
                <a:solidFill>
                  <a:srgbClr val="00789B"/>
                </a:solidFill>
              </a:rPr>
              <a:t>, aides à la restauration </a:t>
            </a:r>
            <a:r>
              <a:rPr lang="en-US" sz="1600" b="1" dirty="0" err="1">
                <a:solidFill>
                  <a:srgbClr val="00789B"/>
                </a:solidFill>
              </a:rPr>
              <a:t>scolaire</a:t>
            </a:r>
            <a:r>
              <a:rPr lang="en-US" sz="1600" b="1">
                <a:solidFill>
                  <a:srgbClr val="00789B"/>
                </a:solidFill>
              </a:rPr>
              <a:t>…)</a:t>
            </a:r>
            <a:endParaRPr lang="en-US" sz="1600" b="1" dirty="0">
              <a:solidFill>
                <a:srgbClr val="00789B"/>
              </a:solidFill>
            </a:endParaRPr>
          </a:p>
        </p:txBody>
      </p:sp>
      <p:sp>
        <p:nvSpPr>
          <p:cNvPr id="44" name="OTLSHAPE_M_22ba966897a34657afc169ade639a7fb_Title"/>
          <p:cNvSpPr txBox="1"/>
          <p:nvPr>
            <p:custDataLst>
              <p:tags r:id="rId38"/>
            </p:custDataLst>
          </p:nvPr>
        </p:nvSpPr>
        <p:spPr>
          <a:xfrm>
            <a:off x="373077" y="1100871"/>
            <a:ext cx="2393082" cy="98488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 RENCONTRES BILATÉRALES</a:t>
            </a:r>
          </a:p>
          <a:p>
            <a:pPr algn="ctr"/>
            <a:r>
              <a:rPr lang="en-US" sz="1600" b="1" dirty="0">
                <a:solidFill>
                  <a:srgbClr val="00789B"/>
                </a:solidFill>
              </a:rPr>
              <a:t>(Elus-Education Nationale…)</a:t>
            </a:r>
          </a:p>
        </p:txBody>
      </p:sp>
      <p:cxnSp>
        <p:nvCxnSpPr>
          <p:cNvPr id="45" name="OTLSHAPE_M_d508bc8e7bdc47cbb9f4b176c303be74_Connector1"/>
          <p:cNvCxnSpPr>
            <a:endCxn id="46" idx="0"/>
          </p:cNvCxnSpPr>
          <p:nvPr>
            <p:custDataLst>
              <p:tags r:id="rId39"/>
            </p:custDataLst>
          </p:nvPr>
        </p:nvCxnSpPr>
        <p:spPr>
          <a:xfrm>
            <a:off x="2360279" y="1977200"/>
            <a:ext cx="509263" cy="9726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TLSHAPE_M_3bdee929928a47ec82ab115ac7f7e690_Shape"/>
          <p:cNvSpPr/>
          <p:nvPr>
            <p:custDataLst>
              <p:tags r:id="rId40"/>
            </p:custDataLst>
          </p:nvPr>
        </p:nvSpPr>
        <p:spPr>
          <a:xfrm>
            <a:off x="2783817" y="2949880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TLSHAPE_TB_00000000000000000000000000000000_TimescaleInterval3"/>
          <p:cNvSpPr txBox="1"/>
          <p:nvPr>
            <p:custDataLst>
              <p:tags r:id="rId41"/>
            </p:custDataLst>
          </p:nvPr>
        </p:nvSpPr>
        <p:spPr>
          <a:xfrm>
            <a:off x="2599396" y="3152308"/>
            <a:ext cx="266999" cy="1779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Nov/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Déc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2023</a:t>
            </a:r>
          </a:p>
        </p:txBody>
      </p:sp>
      <p:sp>
        <p:nvSpPr>
          <p:cNvPr id="48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PE - DE</a:t>
            </a:r>
            <a:endParaRPr lang="fr-BE" dirty="0"/>
          </a:p>
        </p:txBody>
      </p:sp>
      <p:cxnSp>
        <p:nvCxnSpPr>
          <p:cNvPr id="49" name="OTLSHAPE_M_d508bc8e7bdc47cbb9f4b176c303be74_Connector1"/>
          <p:cNvCxnSpPr/>
          <p:nvPr>
            <p:custDataLst>
              <p:tags r:id="rId42"/>
            </p:custDataLst>
          </p:nvPr>
        </p:nvCxnSpPr>
        <p:spPr>
          <a:xfrm flipH="1">
            <a:off x="3132243" y="3595457"/>
            <a:ext cx="25796" cy="16135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TLSHAPE_M_3bdee929928a47ec82ab115ac7f7e690_Shape"/>
          <p:cNvSpPr/>
          <p:nvPr>
            <p:custDataLst>
              <p:tags r:id="rId43"/>
            </p:custDataLst>
          </p:nvPr>
        </p:nvSpPr>
        <p:spPr>
          <a:xfrm>
            <a:off x="3046518" y="3410413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TLSHAPE_M_22ba966897a34657afc169ade639a7fb_Title"/>
          <p:cNvSpPr txBox="1"/>
          <p:nvPr>
            <p:custDataLst>
              <p:tags r:id="rId44"/>
            </p:custDataLst>
          </p:nvPr>
        </p:nvSpPr>
        <p:spPr>
          <a:xfrm>
            <a:off x="1433960" y="5323353"/>
            <a:ext cx="2466937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RESTITUTION le 13/12/2023</a:t>
            </a:r>
          </a:p>
        </p:txBody>
      </p:sp>
    </p:spTree>
    <p:extLst>
      <p:ext uri="{BB962C8B-B14F-4D97-AF65-F5344CB8AC3E}">
        <p14:creationId xmlns:p14="http://schemas.microsoft.com/office/powerpoint/2010/main" val="365447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Dialogue citoyen : Consultation format « Déambulation »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118339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/>
              <a:t>1- Sur la base des 4 scénarios affichés sur les grilles, vous êtes invités à noter les atouts et les alertes de chacune d’entre elles à l’aide de post-it </a:t>
            </a:r>
            <a:endParaRPr lang="fr-FR" sz="2400" b="1" i="1" dirty="0"/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8" name="ZoneTexte 7"/>
          <p:cNvSpPr txBox="1"/>
          <p:nvPr/>
        </p:nvSpPr>
        <p:spPr>
          <a:xfrm>
            <a:off x="539552" y="2802408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/>
              <a:t>2-  A l’issue de la «déambulation , vous êtes invités à préciser sur un post-it le numéro de la proposition qui répond le mieux à la question affichée sur la grille :  </a:t>
            </a:r>
          </a:p>
          <a:p>
            <a:pPr algn="just"/>
            <a:endParaRPr lang="fr-FR" sz="2400" b="1" i="1" dirty="0"/>
          </a:p>
          <a:p>
            <a:pPr algn="just"/>
            <a:r>
              <a:rPr lang="fr-FR" sz="2400" b="1" i="1" dirty="0"/>
              <a:t>	« D’après vous et selon les objectifs à atteindre, 	quelle proposition répond le mieux à l'équilibre 	des collèges ? »</a:t>
            </a:r>
            <a:r>
              <a:rPr lang="fr-FR" sz="2400" b="1" dirty="0"/>
              <a:t> </a:t>
            </a:r>
            <a:r>
              <a:rPr lang="fr-FR" sz="2400" dirty="0"/>
              <a:t> </a:t>
            </a: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107630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Dialogue citoyen : Consultation format « Déambulation »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6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7" name="ZoneTexte 6"/>
          <p:cNvSpPr txBox="1"/>
          <p:nvPr/>
        </p:nvSpPr>
        <p:spPr>
          <a:xfrm>
            <a:off x="179512" y="1700808"/>
            <a:ext cx="8655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/>
              <a:t>Les QR code déposés sur les tables à proximité des grilles vous permettent de télécharger :</a:t>
            </a:r>
          </a:p>
          <a:p>
            <a:pPr algn="just"/>
            <a:endParaRPr lang="fr-FR" sz="24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b="1" dirty="0"/>
              <a:t> le présent diaporama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4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b="1" dirty="0"/>
              <a:t> la consultation numérique qui vous permet de poursuivre votre réflexion jusqu’au 8 décembre 2023 </a:t>
            </a:r>
            <a:endParaRPr lang="fr-FR" sz="2400" b="1" i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72060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306786" y="3144947"/>
            <a:ext cx="88204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430732"/>
            <a:ext cx="4294010" cy="3036898"/>
          </a:xfrm>
          <a:prstGeom prst="rect">
            <a:avLst/>
          </a:prstGeom>
        </p:spPr>
      </p:pic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80882" y="980728"/>
            <a:ext cx="898223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0" b="1" dirty="0">
                <a:latin typeface="Arial" charset="0"/>
                <a:ea typeface="Arial" charset="0"/>
              </a:rPr>
              <a:t>Merci pour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0" b="1" dirty="0">
                <a:latin typeface="Arial" charset="0"/>
                <a:ea typeface="Arial" charset="0"/>
              </a:rPr>
              <a:t>votre attention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latin typeface="Arial" charset="0"/>
                <a:ea typeface="Arial" charset="0"/>
                <a:sym typeface="Wingdings" pitchFamily="2" charset="2"/>
              </a:rPr>
              <a:t>Pour nous contacter :</a:t>
            </a:r>
          </a:p>
          <a:p>
            <a:pPr algn="ctr">
              <a:spcBef>
                <a:spcPct val="50000"/>
              </a:spcBef>
              <a:buNone/>
            </a:pPr>
            <a:r>
              <a:rPr lang="fr-FR" b="1" dirty="0">
                <a:sym typeface="Wingdings" pitchFamily="2" charset="2"/>
              </a:rPr>
              <a:t>sectorisationcollege@cd31.fr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2400" b="1" dirty="0">
                <a:sym typeface="Wingdings" pitchFamily="2" charset="2"/>
              </a:rPr>
              <a:t>Téléphone : 05.34.33.33.27 ou 05.34.33.49.84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 dirty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16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44000" cy="884626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2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Déroulé de la soirée</a:t>
            </a:r>
          </a:p>
        </p:txBody>
      </p:sp>
      <p:sp>
        <p:nvSpPr>
          <p:cNvPr id="13" name="Espace réservé de la date 10"/>
          <p:cNvSpPr txBox="1">
            <a:spLocks/>
          </p:cNvSpPr>
          <p:nvPr/>
        </p:nvSpPr>
        <p:spPr>
          <a:xfrm>
            <a:off x="0" y="6548806"/>
            <a:ext cx="4114800" cy="26064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sp>
        <p:nvSpPr>
          <p:cNvPr id="9" name="Rectangle 8"/>
          <p:cNvSpPr/>
          <p:nvPr/>
        </p:nvSpPr>
        <p:spPr>
          <a:xfrm>
            <a:off x="0" y="980728"/>
            <a:ext cx="8244408" cy="5472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1 - Introduction de la réunion</a:t>
            </a:r>
          </a:p>
          <a:p>
            <a:pPr marL="0" lvl="1" indent="-420688" algn="ctr"/>
            <a:r>
              <a:rPr lang="fr-FR" b="1" dirty="0">
                <a:solidFill>
                  <a:schemeClr val="tx1"/>
                </a:solidFill>
                <a:ea typeface="ＭＳ Ｐゴシック" pitchFamily="34" charset="-128"/>
              </a:rPr>
              <a:t>  Vincent Gibert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Vice-Président du Conseil départemental 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Éducation, Vie associative, Valeurs de la République et Mémoire</a:t>
            </a:r>
          </a:p>
          <a:p>
            <a:pPr marL="0" lvl="1" indent="-420688" algn="ctr"/>
            <a:r>
              <a:rPr lang="fr-FR" b="1" dirty="0">
                <a:solidFill>
                  <a:schemeClr val="tx1"/>
                </a:solidFill>
                <a:ea typeface="ＭＳ Ｐゴシック" pitchFamily="34" charset="-128"/>
              </a:rPr>
              <a:t>Arnaud Leclerc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Directeur Académique des Services de l’Éducation nationale</a:t>
            </a:r>
          </a:p>
          <a:p>
            <a:pPr marL="0" lvl="1" indent="-420688" algn="ctr"/>
            <a:endParaRPr lang="fr-FR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2 - Présentation des enjeux et des propositions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Mariette de Malvinsky  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fr-FR" dirty="0">
                <a:solidFill>
                  <a:schemeClr val="tx1"/>
                </a:solidFill>
                <a:sym typeface="Wingdings" pitchFamily="2" charset="2"/>
              </a:rPr>
              <a:t>Directrice Générale Déléguée chargée de l’éducation et du patrimoine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endParaRPr lang="fr-FR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fr-FR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3 - Temps d’échanges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b="1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spcBef>
                <a:spcPts val="0"/>
              </a:spcBef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4 – Consultation « Déambulation autour des propositions »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b="1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5- Moment de convivialité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fr-FR" b="1" dirty="0">
              <a:solidFill>
                <a:schemeClr val="bg2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5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23528" y="16024"/>
            <a:ext cx="8096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200" b="1" dirty="0">
                <a:solidFill>
                  <a:schemeClr val="bg1"/>
                </a:solidFill>
                <a:sym typeface="Wingdings" pitchFamily="2" charset="2"/>
              </a:rPr>
              <a:t>Introduction</a:t>
            </a: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-108520" y="2780928"/>
            <a:ext cx="91440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indent="-420688" algn="ctr"/>
            <a:r>
              <a:rPr lang="fr-FR" sz="2800" b="1" dirty="0">
                <a:ea typeface="ＭＳ Ｐゴシック" pitchFamily="34" charset="-128"/>
              </a:rPr>
              <a:t>Vincent Gibert</a:t>
            </a:r>
          </a:p>
          <a:p>
            <a:pPr marL="0" lvl="1" indent="-420688" algn="ctr"/>
            <a:endParaRPr lang="fr-FR" sz="2400" b="1" dirty="0">
              <a:ea typeface="ＭＳ Ｐゴシック" pitchFamily="34" charset="-128"/>
            </a:endParaRP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Conseiller Départemental du Canton Toulouse 8</a:t>
            </a: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Vice-Président Éducation, Vie associative, </a:t>
            </a: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Valeurs de la République et Mémoire</a:t>
            </a: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r>
              <a:rPr lang="fr-FR" sz="2800" b="1" dirty="0">
                <a:ea typeface="ＭＳ Ｐゴシック" pitchFamily="34" charset="-128"/>
              </a:rPr>
              <a:t>Arnaud LECLERC</a:t>
            </a:r>
          </a:p>
          <a:p>
            <a:pPr marL="0" lvl="1" indent="-420688" algn="ctr"/>
            <a:endParaRPr lang="fr-FR" sz="2400" b="1" dirty="0">
              <a:ea typeface="ＭＳ Ｐゴシック" pitchFamily="34" charset="-128"/>
            </a:endParaRP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Directeur Académique des Services de l’Éducation nationale</a:t>
            </a: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688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33387" y="23573"/>
            <a:ext cx="8096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200" b="1" dirty="0">
                <a:solidFill>
                  <a:schemeClr val="bg1"/>
                </a:solidFill>
                <a:sym typeface="Wingdings" pitchFamily="2" charset="2"/>
              </a:rPr>
              <a:t>Présentation</a:t>
            </a: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433387" y="2093494"/>
            <a:ext cx="8229600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indent="-420688" algn="ctr"/>
            <a:r>
              <a:rPr lang="fr-FR" sz="2800" b="1" dirty="0">
                <a:ea typeface="ＭＳ Ｐゴシック" pitchFamily="34" charset="-128"/>
              </a:rPr>
              <a:t>Mariette de Malvinsky</a:t>
            </a:r>
          </a:p>
          <a:p>
            <a:pPr marL="0" lvl="1" indent="-420688" algn="ctr"/>
            <a:r>
              <a:rPr lang="fr-FR" sz="2400" dirty="0">
                <a:ea typeface="ＭＳ Ｐゴシック" pitchFamily="34" charset="-128"/>
              </a:rPr>
              <a:t>Directrice Générale Déléguée</a:t>
            </a:r>
          </a:p>
          <a:p>
            <a:pPr marL="0" lvl="1" indent="-420688" algn="ctr"/>
            <a:r>
              <a:rPr lang="fr-FR" sz="2400" dirty="0">
                <a:ea typeface="ＭＳ Ｐゴシック" pitchFamily="34" charset="-128"/>
              </a:rPr>
              <a:t>chargée de l’éducation et du patrimoine</a:t>
            </a:r>
          </a:p>
        </p:txBody>
      </p:sp>
    </p:spTree>
    <p:extLst>
      <p:ext uri="{BB962C8B-B14F-4D97-AF65-F5344CB8AC3E}">
        <p14:creationId xmlns:p14="http://schemas.microsoft.com/office/powerpoint/2010/main" val="133886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6449" y="-47914"/>
            <a:ext cx="9144000" cy="62373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94" y="851128"/>
            <a:ext cx="5338341" cy="5338341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4"/>
            <a:ext cx="9144000" cy="1100649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Les objectifs de la sectorisation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319" y="5094539"/>
            <a:ext cx="3096344" cy="21898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684" y="1716179"/>
            <a:ext cx="2085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sz="2000" b="1" dirty="0"/>
              <a:t>Garantir à chaque élève</a:t>
            </a:r>
          </a:p>
          <a:p>
            <a:pPr>
              <a:lnSpc>
                <a:spcPct val="90000"/>
              </a:lnSpc>
            </a:pPr>
            <a:r>
              <a:rPr lang="fr-FR" altLang="fr-FR" sz="2000" b="1" dirty="0"/>
              <a:t>une place dans </a:t>
            </a:r>
          </a:p>
          <a:p>
            <a:pPr>
              <a:lnSpc>
                <a:spcPct val="90000"/>
              </a:lnSpc>
            </a:pPr>
            <a:r>
              <a:rPr lang="fr-FR" altLang="fr-FR" sz="2000" b="1" dirty="0"/>
              <a:t>son collège de secteur</a:t>
            </a:r>
          </a:p>
        </p:txBody>
      </p:sp>
      <p:cxnSp>
        <p:nvCxnSpPr>
          <p:cNvPr id="13" name="Connecteur en arc 12"/>
          <p:cNvCxnSpPr/>
          <p:nvPr/>
        </p:nvCxnSpPr>
        <p:spPr>
          <a:xfrm>
            <a:off x="1105882" y="2969874"/>
            <a:ext cx="1458219" cy="562697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340872" y="1962385"/>
            <a:ext cx="1632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sz="2000" b="1" dirty="0"/>
              <a:t>Favoriser le lien école collège</a:t>
            </a:r>
          </a:p>
        </p:txBody>
      </p:sp>
      <p:cxnSp>
        <p:nvCxnSpPr>
          <p:cNvPr id="15" name="Connecteur en arc 14"/>
          <p:cNvCxnSpPr/>
          <p:nvPr/>
        </p:nvCxnSpPr>
        <p:spPr>
          <a:xfrm rot="10800000" flipV="1">
            <a:off x="6427256" y="2619361"/>
            <a:ext cx="1595083" cy="881277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236607" y="339526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sz="2000" b="1" dirty="0"/>
              <a:t>Equilibrer les effectifs des collèges</a:t>
            </a:r>
          </a:p>
        </p:txBody>
      </p:sp>
      <p:cxnSp>
        <p:nvCxnSpPr>
          <p:cNvPr id="17" name="Connecteur en arc 16"/>
          <p:cNvCxnSpPr/>
          <p:nvPr/>
        </p:nvCxnSpPr>
        <p:spPr>
          <a:xfrm rot="10800000" flipV="1">
            <a:off x="5228398" y="4010187"/>
            <a:ext cx="2551949" cy="836063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3085" y="3843031"/>
            <a:ext cx="2244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sz="2000" b="1" dirty="0"/>
              <a:t>Améliorer l’équilibre social</a:t>
            </a:r>
            <a:endParaRPr lang="fr-FR" altLang="fr-FR" sz="1600" b="1" dirty="0"/>
          </a:p>
        </p:txBody>
      </p:sp>
      <p:cxnSp>
        <p:nvCxnSpPr>
          <p:cNvPr id="19" name="Connecteur en arc 18"/>
          <p:cNvCxnSpPr/>
          <p:nvPr/>
        </p:nvCxnSpPr>
        <p:spPr>
          <a:xfrm>
            <a:off x="1819492" y="4033844"/>
            <a:ext cx="1996120" cy="565705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0165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altLang="fr-FR" sz="36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Enjeu et objectifs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9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10" name="ZoneTexte 9"/>
          <p:cNvSpPr txBox="1"/>
          <p:nvPr/>
        </p:nvSpPr>
        <p:spPr>
          <a:xfrm>
            <a:off x="47201" y="1052736"/>
            <a:ext cx="853080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400" b="1" dirty="0"/>
              <a:t>Définir la sectorisation du collège de Castelnau d’Estrètefonds : ouverture en septembre 2024 pour les niveaux 6</a:t>
            </a:r>
            <a:r>
              <a:rPr lang="fr-FR" sz="2400" b="1" baseline="30000" dirty="0"/>
              <a:t>ème</a:t>
            </a:r>
            <a:r>
              <a:rPr lang="fr-FR" sz="2400" b="1" dirty="0"/>
              <a:t> et 5</a:t>
            </a:r>
            <a:r>
              <a:rPr lang="fr-FR" sz="2400" b="1" baseline="30000" dirty="0"/>
              <a:t>ème</a:t>
            </a:r>
            <a:r>
              <a:rPr lang="fr-FR" sz="2400" b="1" dirty="0"/>
              <a:t>, puis niveau par niveau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400" b="1" dirty="0"/>
              <a:t>Pour les autres communes : mise en œuvre de la mesure à la rentrée scolaire 2024 niveau par niveau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400" b="1" dirty="0"/>
              <a:t>Rééquilibrer démographiquement des collèges en sureffectif (Gratentour, Castelginest, Fronton)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400" b="1" dirty="0"/>
              <a:t>Favoriser le lien école-collège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i="1" dirty="0"/>
          </a:p>
          <a:p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19260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521" y="-47913"/>
            <a:ext cx="4884959" cy="69059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Sectorisation actuelle</a:t>
            </a:r>
            <a:endParaRPr lang="fr-FR" altLang="fr-FR" sz="3600" b="1" dirty="0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982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47026"/>
            <a:ext cx="9144000" cy="618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fr-FR" altLang="fr-FR" sz="32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4"/>
            <a:ext cx="9150449" cy="1100649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Projections d’effectifs</a:t>
            </a:r>
          </a:p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« si on ne fait rien »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0" y="5805266"/>
            <a:ext cx="568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/>
              <a:t>* Sources : constat de rentrée 2023 : Éducation nationale – CDEN novembre 2023</a:t>
            </a:r>
          </a:p>
          <a:p>
            <a:r>
              <a:rPr lang="fr-FR" sz="900" i="1" dirty="0"/>
              <a:t>** Sources : Éducation Nationale – Rentrée 2021</a:t>
            </a:r>
          </a:p>
          <a:p>
            <a:endParaRPr lang="fr-FR" sz="900" dirty="0"/>
          </a:p>
          <a:p>
            <a:r>
              <a:rPr lang="fr-FR" sz="900" dirty="0"/>
              <a:t>Projections basées sur les données de rentrée 2022 et le constat de rentrée 2023</a:t>
            </a:r>
          </a:p>
          <a:p>
            <a:r>
              <a:rPr lang="fr-FR" sz="900" dirty="0"/>
              <a:t>SEGPA : sections d'enseignement général et professionnel adapté</a:t>
            </a:r>
          </a:p>
        </p:txBody>
      </p:sp>
      <p:pic>
        <p:nvPicPr>
          <p:cNvPr id="16" name="Imag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001" y="5095687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1864001" y="5281753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940152" y="5269987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4" y="2565286"/>
            <a:ext cx="9114953" cy="172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2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7914"/>
            <a:ext cx="4883565" cy="6905913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1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61817" y="5890581"/>
            <a:ext cx="568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i="1" dirty="0"/>
              <a:t>* Sources : constat de rentrée 2023 : Éducation nationale – CDEN novembre 2023</a:t>
            </a:r>
          </a:p>
          <a:p>
            <a:pPr algn="r"/>
            <a:r>
              <a:rPr lang="fr-FR" sz="900" i="1" dirty="0"/>
              <a:t>** Sources : Éducation Nationale – Rentrée 2021</a:t>
            </a:r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Projections basées sur les données de rentrée 2022 et le constat de rentrée 2023</a:t>
            </a:r>
          </a:p>
          <a:p>
            <a:pPr algn="r"/>
            <a:r>
              <a:rPr lang="fr-FR" sz="900" dirty="0"/>
              <a:t>SEGPA : sections d'enseignement général et professionnel adapté</a:t>
            </a:r>
          </a:p>
        </p:txBody>
      </p:sp>
      <p:pic>
        <p:nvPicPr>
          <p:cNvPr id="19" name="Imag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9339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3635896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631833" y="2286006"/>
            <a:ext cx="14401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816" y="764705"/>
            <a:ext cx="6234632" cy="114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3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14335</TotalTime>
  <Words>824</Words>
  <Application>Microsoft Office PowerPoint</Application>
  <PresentationFormat>Affichage à l'écran (4:3)</PresentationFormat>
  <Paragraphs>154</Paragraphs>
  <Slides>16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Haitce Franck</dc:creator>
  <cp:lastModifiedBy>Kronenberger Natalie</cp:lastModifiedBy>
  <cp:revision>841</cp:revision>
  <cp:lastPrinted>2022-10-13T12:57:55Z</cp:lastPrinted>
  <dcterms:created xsi:type="dcterms:W3CDTF">2018-09-07T14:53:34Z</dcterms:created>
  <dcterms:modified xsi:type="dcterms:W3CDTF">2023-11-27T10:07:17Z</dcterms:modified>
</cp:coreProperties>
</file>