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11"/>
  </p:notesMasterIdLst>
  <p:sldIdLst>
    <p:sldId id="258" r:id="rId5"/>
    <p:sldId id="298" r:id="rId6"/>
    <p:sldId id="286" r:id="rId7"/>
    <p:sldId id="263" r:id="rId8"/>
    <p:sldId id="299" r:id="rId9"/>
    <p:sldId id="261" r:id="rId10"/>
  </p:sldIdLst>
  <p:sldSz cx="12193588" cy="6858000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entury Gothic" pitchFamily="32" charset="0"/>
        <a:ea typeface="+mn-ea"/>
        <a:cs typeface="Arial Unicode M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CF00"/>
    <a:srgbClr val="E294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509" y="7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altLang="fr-FR" noProof="0"/>
          </a:p>
        </p:txBody>
      </p:sp>
    </p:spTree>
    <p:extLst>
      <p:ext uri="{BB962C8B-B14F-4D97-AF65-F5344CB8AC3E}">
        <p14:creationId xmlns:p14="http://schemas.microsoft.com/office/powerpoint/2010/main" val="23692704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588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fr-FR" altLang="fr-FR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675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r>
              <a:rPr lang="fr-FR" sz="1200" dirty="0"/>
              <a:t>Les installations sportives,</a:t>
            </a:r>
          </a:p>
          <a:p>
            <a:r>
              <a:rPr lang="fr-FR" sz="1200" dirty="0"/>
              <a:t>Le livret d’accueil</a:t>
            </a:r>
          </a:p>
          <a:p>
            <a:r>
              <a:rPr lang="fr-FR" sz="1200" dirty="0"/>
              <a:t>les options,</a:t>
            </a:r>
          </a:p>
          <a:p>
            <a:r>
              <a:rPr lang="fr-FR" sz="1200" dirty="0"/>
              <a:t>Le volume horaire dans les différentes matières 6</a:t>
            </a:r>
            <a:r>
              <a:rPr lang="fr-FR" sz="1200" baseline="30000" dirty="0"/>
              <a:t>e</a:t>
            </a:r>
            <a:r>
              <a:rPr lang="fr-FR" sz="1200" dirty="0"/>
              <a:t> et 5</a:t>
            </a:r>
            <a:r>
              <a:rPr lang="fr-FR" sz="1200" baseline="30000" dirty="0"/>
              <a:t>e</a:t>
            </a:r>
            <a:endParaRPr lang="fr-FR" sz="1200" dirty="0"/>
          </a:p>
          <a:p>
            <a:r>
              <a:rPr lang="fr-FR" sz="1200" dirty="0"/>
              <a:t>Choc des savoirs,</a:t>
            </a:r>
          </a:p>
          <a:p>
            <a:endParaRPr lang="fr-FR" altLang="fr-FR" dirty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558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558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C106D-9433-4CCA-9022-56ACE67AF94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C67C6-67A1-4227-9ACA-F29CF1B1C35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97788" y="452438"/>
            <a:ext cx="2349500" cy="57927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46113" y="452438"/>
            <a:ext cx="6899275" cy="57927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D5330-E798-4DD6-A3B1-99743561508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558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558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C6A3A-A08A-446F-97CD-F04D0E87A4E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3C6D4-4CD9-4750-908F-D83346C0579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718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718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F30CB-ECC6-455A-82D0-E83672AF5CD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03313" y="2052638"/>
            <a:ext cx="4395787" cy="419258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51500" y="2052638"/>
            <a:ext cx="4395788" cy="419258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F3316-FAE4-4ED0-8DF0-162BC2E13D3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7187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3788" y="1681163"/>
            <a:ext cx="51831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3788" y="2505075"/>
            <a:ext cx="51831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FC283-A946-4B70-A971-1E62DFAF690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2AF51-EC3D-4BFB-9DCF-E39FD90E8F7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8ECBE-83AB-4D12-89A7-3FAC233875C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3A44D-16C1-4930-805D-BF7A10CA2CB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229CD-0893-4E17-8E25-5BDDB4826B0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9F1A8-EA10-48C1-8C81-C1A1AFD5B49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72388-8FF6-4021-93D4-EC05CC92BD59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97788" y="452438"/>
            <a:ext cx="2349500" cy="57927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46113" y="452438"/>
            <a:ext cx="6899275" cy="57927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E163A-E261-46A8-99A2-395A679852C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558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558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BBD12-4850-4046-AE09-001BB4D0E3BA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34C2F-13F6-4865-A5E5-44DC9C21273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718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718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3E97C-1E2E-4265-9C24-73F784FECA4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03313" y="2052638"/>
            <a:ext cx="4395787" cy="419258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51500" y="2052638"/>
            <a:ext cx="4395788" cy="419258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6772D-6274-41AB-80CE-B3565A9501C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7187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3788" y="1681163"/>
            <a:ext cx="51831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3788" y="2505075"/>
            <a:ext cx="51831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95E39-9C96-4C90-BFCE-10B4B9F1B3B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E7824-1E95-4371-A00F-51AC5F56E88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81A47-A021-460B-B7B1-89E2B9F9495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718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718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6018B-C306-4032-8CEE-E179B52D711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9554D-27AA-427B-92B4-776231DDC399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F77A1-C8E0-4ED6-A5E7-C72E555C0D4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A1A2E-AD8D-4723-8604-4C6CA72061E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97788" y="452438"/>
            <a:ext cx="2349500" cy="57927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46113" y="452438"/>
            <a:ext cx="6899275" cy="57927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FCFEA-7A45-4C93-B98D-4A0808B5AEF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558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558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5B463-DEDB-4F6B-A3A4-B95751FFFE0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EE0EF-81FF-4DE2-B56F-E654B889F1E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718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7188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86672-6CFC-4DD9-BF10-78F1E92CFC5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03313" y="2052638"/>
            <a:ext cx="4395787" cy="419258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51500" y="2052638"/>
            <a:ext cx="4395788" cy="419258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21556-8051-476C-914A-1A86E5A8915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7187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3788" y="1681163"/>
            <a:ext cx="51831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3788" y="2505075"/>
            <a:ext cx="51831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0D3C0-F39D-4E1C-8F99-98068C2466C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29EBD-BE37-4CEC-9605-CBCA3C1127B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03313" y="2052638"/>
            <a:ext cx="4395787" cy="419258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51500" y="2052638"/>
            <a:ext cx="4395788" cy="419258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A7C94-17F5-482E-A4EF-DBFEF4B47DB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60E1B-8268-4EDD-A2A1-7EC4C5B2B102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242CA-F7CE-4E8B-B588-3ABDF6CC02A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BD8FE-C8A6-42BF-BCF0-7AF2474E6B8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C7DFF-9F44-47E9-B0E2-4581134E715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97788" y="452438"/>
            <a:ext cx="2349500" cy="57927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46113" y="452438"/>
            <a:ext cx="6899275" cy="579278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8B590-1955-47F9-AC29-96615DBD9FE6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7187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3788" y="1681163"/>
            <a:ext cx="51831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3788" y="2505075"/>
            <a:ext cx="51831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EDB22-D122-404D-93B6-E375A96BC9C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563E9-4955-4ED3-98B2-4A76D404641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249BE-C693-4B71-A25F-626FA474BE89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E46C1-2B61-4FE4-BF9C-EA4B6D6A341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3787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1C7A0-2ECC-4453-80F9-4B6C80D7BA8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4" cstate="print"/>
          <a:srcRect l="3609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5" cstate="print"/>
          <a:srcRect l="35646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1028" name="Group 3"/>
          <p:cNvGrpSpPr>
            <a:grpSpLocks/>
          </p:cNvGrpSpPr>
          <p:nvPr/>
        </p:nvGrpSpPr>
        <p:grpSpPr bwMode="auto">
          <a:xfrm>
            <a:off x="8607425" y="1676400"/>
            <a:ext cx="2819400" cy="2819400"/>
            <a:chOff x="5422" y="1056"/>
            <a:chExt cx="1776" cy="1776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422" y="1056"/>
              <a:ext cx="1776" cy="177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038" name="Text Box 5"/>
            <p:cNvSpPr txBox="1">
              <a:spLocks noChangeArrowheads="1"/>
            </p:cNvSpPr>
            <p:nvPr/>
          </p:nvSpPr>
          <p:spPr bwMode="auto">
            <a:xfrm>
              <a:off x="5683" y="1316"/>
              <a:ext cx="1254" cy="12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fr-FR" altLang="fr-FR"/>
            </a:p>
          </p:txBody>
        </p:sp>
      </p:grpSp>
      <p:pic>
        <p:nvPicPr>
          <p:cNvPr id="1029" name="Picture 6"/>
          <p:cNvPicPr>
            <a:picLocks noChangeAspect="1" noChangeArrowheads="1"/>
          </p:cNvPicPr>
          <p:nvPr/>
        </p:nvPicPr>
        <p:blipFill>
          <a:blip r:embed="rId17" cstate="print"/>
          <a:srcRect t="28812"/>
          <a:stretch>
            <a:fillRect/>
          </a:stretch>
        </p:blipFill>
        <p:spPr bwMode="auto">
          <a:xfrm>
            <a:off x="7999413" y="0"/>
            <a:ext cx="1603375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0" name="Picture 7"/>
          <p:cNvPicPr>
            <a:picLocks noChangeAspect="1" noChangeArrowheads="1"/>
          </p:cNvPicPr>
          <p:nvPr/>
        </p:nvPicPr>
        <p:blipFill>
          <a:blip r:embed="rId18" cstate="print"/>
          <a:srcRect b="23332"/>
          <a:stretch>
            <a:fillRect/>
          </a:stretch>
        </p:blipFill>
        <p:spPr bwMode="auto">
          <a:xfrm>
            <a:off x="8609013" y="6096000"/>
            <a:ext cx="993775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10437813" y="0"/>
            <a:ext cx="685800" cy="1143000"/>
          </a:xfrm>
          <a:prstGeom prst="rect">
            <a:avLst/>
          </a:prstGeom>
          <a:solidFill>
            <a:srgbClr val="ACD433"/>
          </a:solidFill>
          <a:ln w="9525">
            <a:noFill/>
            <a:round/>
            <a:headEnd/>
            <a:tailEnd/>
          </a:ln>
          <a:effectLst>
            <a:outerShdw dist="12600" dir="5400000" algn="ctr" rotWithShape="0">
              <a:srgbClr val="000000">
                <a:alpha val="45029"/>
              </a:srgbClr>
            </a:outerShdw>
          </a:effec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46113" y="452438"/>
            <a:ext cx="9401175" cy="1397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1033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03313" y="2052638"/>
            <a:ext cx="8943975" cy="4192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  <a:p>
            <a:pPr lvl="4"/>
            <a:r>
              <a:rPr lang="en-GB" altLang="fr-FR"/>
              <a:t>Huitième niveau de plan</a:t>
            </a:r>
          </a:p>
          <a:p>
            <a:pPr lvl="4"/>
            <a:r>
              <a:rPr lang="en-GB" altLang="fr-FR"/>
              <a:t>Neuvième niveau de plan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/>
          </p:nvPr>
        </p:nvSpPr>
        <p:spPr bwMode="auto">
          <a:xfrm>
            <a:off x="10802938" y="1447800"/>
            <a:ext cx="987425" cy="3016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 rot="5400000">
            <a:off x="8954293" y="3225007"/>
            <a:ext cx="385921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/>
          </p:nvPr>
        </p:nvSpPr>
        <p:spPr bwMode="auto">
          <a:xfrm>
            <a:off x="10352088" y="295275"/>
            <a:ext cx="835025" cy="765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A9E8F85-7168-4B84-A773-3F5C433483A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 kern="1200">
          <a:solidFill>
            <a:srgbClr val="EBEBEB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0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16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14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4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4" cstate="print"/>
          <a:srcRect l="3609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15" cstate="print"/>
          <a:srcRect l="35646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2052" name="Group 3"/>
          <p:cNvGrpSpPr>
            <a:grpSpLocks/>
          </p:cNvGrpSpPr>
          <p:nvPr/>
        </p:nvGrpSpPr>
        <p:grpSpPr bwMode="auto">
          <a:xfrm>
            <a:off x="8607425" y="1676400"/>
            <a:ext cx="2819400" cy="2819400"/>
            <a:chOff x="5422" y="1056"/>
            <a:chExt cx="1776" cy="1776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422" y="1056"/>
              <a:ext cx="1776" cy="177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064" name="Text Box 5"/>
            <p:cNvSpPr txBox="1">
              <a:spLocks noChangeArrowheads="1"/>
            </p:cNvSpPr>
            <p:nvPr/>
          </p:nvSpPr>
          <p:spPr bwMode="auto">
            <a:xfrm>
              <a:off x="5683" y="1316"/>
              <a:ext cx="1254" cy="12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fr-FR" altLang="fr-FR"/>
            </a:p>
          </p:txBody>
        </p:sp>
      </p:grp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17" cstate="print"/>
          <a:srcRect t="28812"/>
          <a:stretch>
            <a:fillRect/>
          </a:stretch>
        </p:blipFill>
        <p:spPr bwMode="auto">
          <a:xfrm>
            <a:off x="7999413" y="0"/>
            <a:ext cx="1603375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54" name="Picture 7"/>
          <p:cNvPicPr>
            <a:picLocks noChangeAspect="1" noChangeArrowheads="1"/>
          </p:cNvPicPr>
          <p:nvPr/>
        </p:nvPicPr>
        <p:blipFill>
          <a:blip r:embed="rId18" cstate="print"/>
          <a:srcRect b="23332"/>
          <a:stretch>
            <a:fillRect/>
          </a:stretch>
        </p:blipFill>
        <p:spPr bwMode="auto">
          <a:xfrm>
            <a:off x="8609013" y="6096000"/>
            <a:ext cx="993775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0437813" y="0"/>
            <a:ext cx="685800" cy="1143000"/>
          </a:xfrm>
          <a:prstGeom prst="rect">
            <a:avLst/>
          </a:prstGeom>
          <a:solidFill>
            <a:srgbClr val="ACD433"/>
          </a:solidFill>
          <a:ln w="9525">
            <a:noFill/>
            <a:round/>
            <a:headEnd/>
            <a:tailEnd/>
          </a:ln>
          <a:effectLst>
            <a:outerShdw dist="12600" dir="5400000" algn="ctr" rotWithShape="0">
              <a:srgbClr val="000000">
                <a:alpha val="45029"/>
              </a:srgbClr>
            </a:outerShdw>
          </a:effec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898525" y="971550"/>
            <a:ext cx="801688" cy="1952625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9pPr>
          </a:lstStyle>
          <a:p>
            <a:pPr algn="r">
              <a:buSzPct val="100000"/>
              <a:defRPr/>
            </a:pPr>
            <a:r>
              <a:rPr lang="en-US" altLang="fr-FR" sz="12200">
                <a:solidFill>
                  <a:srgbClr val="ACD433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9329738" y="2613025"/>
            <a:ext cx="803275" cy="1952625"/>
          </a:xfrm>
          <a:prstGeom prst="rect">
            <a:avLst/>
          </a:prstGeom>
          <a:noFill/>
          <a:ln>
            <a:noFill/>
          </a:ln>
          <a:effectLst/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entury Gothic" panose="020B0502020202020204" pitchFamily="34" charset="0"/>
                <a:cs typeface="Arial Unicode MS" charset="0"/>
              </a:defRPr>
            </a:lvl9pPr>
          </a:lstStyle>
          <a:p>
            <a:pPr algn="r">
              <a:buSzPct val="100000"/>
              <a:defRPr/>
            </a:pPr>
            <a:r>
              <a:rPr lang="en-US" altLang="fr-FR" sz="12200">
                <a:solidFill>
                  <a:srgbClr val="ACD433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46113" y="452438"/>
            <a:ext cx="9401175" cy="1397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2059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03313" y="2052638"/>
            <a:ext cx="8943975" cy="4192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  <a:p>
            <a:pPr lvl="4"/>
            <a:r>
              <a:rPr lang="en-GB" altLang="fr-FR"/>
              <a:t>Huitième niveau de plan</a:t>
            </a:r>
          </a:p>
          <a:p>
            <a:pPr lvl="4"/>
            <a:r>
              <a:rPr lang="en-GB" altLang="fr-FR"/>
              <a:t>Neuvième niveau de plan</a:t>
            </a: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10802938" y="1447800"/>
            <a:ext cx="987425" cy="3016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buClrTx/>
              <a:buSzPct val="100000"/>
              <a:buFontTx/>
              <a:buNone/>
              <a:tabLst>
                <a:tab pos="723900" algn="l"/>
              </a:tabLst>
              <a:defRPr sz="11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 rot="5400000">
            <a:off x="8954293" y="3225007"/>
            <a:ext cx="385921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10352088" y="295275"/>
            <a:ext cx="835025" cy="765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 eaLnBrk="1">
              <a:buSzPct val="100000"/>
              <a:tabLst>
                <a:tab pos="723900" algn="l"/>
              </a:tabLst>
              <a:defRPr sz="2800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64CF4FD9-3715-4C31-81D8-B468785BB72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 kern="1200">
          <a:solidFill>
            <a:srgbClr val="EBEBEB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0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16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14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4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14" cstate="print"/>
          <a:srcRect l="3609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15" cstate="print"/>
          <a:srcRect l="35646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076" name="Group 3"/>
          <p:cNvGrpSpPr>
            <a:grpSpLocks/>
          </p:cNvGrpSpPr>
          <p:nvPr/>
        </p:nvGrpSpPr>
        <p:grpSpPr bwMode="auto">
          <a:xfrm>
            <a:off x="8607425" y="1676400"/>
            <a:ext cx="2819400" cy="2819400"/>
            <a:chOff x="5422" y="1056"/>
            <a:chExt cx="1776" cy="1776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422" y="1056"/>
              <a:ext cx="1776" cy="177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88" name="Text Box 5"/>
            <p:cNvSpPr txBox="1">
              <a:spLocks noChangeArrowheads="1"/>
            </p:cNvSpPr>
            <p:nvPr/>
          </p:nvSpPr>
          <p:spPr bwMode="auto">
            <a:xfrm>
              <a:off x="5683" y="1316"/>
              <a:ext cx="1254" cy="12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fr-FR" altLang="fr-FR"/>
            </a:p>
          </p:txBody>
        </p:sp>
      </p:grpSp>
      <p:pic>
        <p:nvPicPr>
          <p:cNvPr id="3077" name="Picture 6"/>
          <p:cNvPicPr>
            <a:picLocks noChangeAspect="1" noChangeArrowheads="1"/>
          </p:cNvPicPr>
          <p:nvPr/>
        </p:nvPicPr>
        <p:blipFill>
          <a:blip r:embed="rId17" cstate="print"/>
          <a:srcRect t="28812"/>
          <a:stretch>
            <a:fillRect/>
          </a:stretch>
        </p:blipFill>
        <p:spPr bwMode="auto">
          <a:xfrm>
            <a:off x="7999413" y="0"/>
            <a:ext cx="1603375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078" name="Picture 7"/>
          <p:cNvPicPr>
            <a:picLocks noChangeAspect="1" noChangeArrowheads="1"/>
          </p:cNvPicPr>
          <p:nvPr/>
        </p:nvPicPr>
        <p:blipFill>
          <a:blip r:embed="rId18" cstate="print"/>
          <a:srcRect b="23332"/>
          <a:stretch>
            <a:fillRect/>
          </a:stretch>
        </p:blipFill>
        <p:spPr bwMode="auto">
          <a:xfrm>
            <a:off x="8609013" y="6096000"/>
            <a:ext cx="993775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10437813" y="0"/>
            <a:ext cx="685800" cy="1143000"/>
          </a:xfrm>
          <a:prstGeom prst="rect">
            <a:avLst/>
          </a:prstGeom>
          <a:solidFill>
            <a:srgbClr val="ACD433"/>
          </a:solidFill>
          <a:ln w="9525">
            <a:noFill/>
            <a:round/>
            <a:headEnd/>
            <a:tailEnd/>
          </a:ln>
          <a:effectLst>
            <a:outerShdw dist="12600" dir="5400000" algn="ctr" rotWithShape="0">
              <a:srgbClr val="000000">
                <a:alpha val="45029"/>
              </a:srgbClr>
            </a:outerShdw>
          </a:effec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3080" name="Line 9"/>
          <p:cNvSpPr>
            <a:spLocks noChangeShapeType="1"/>
          </p:cNvSpPr>
          <p:nvPr/>
        </p:nvSpPr>
        <p:spPr bwMode="auto">
          <a:xfrm>
            <a:off x="3725863" y="2133600"/>
            <a:ext cx="1587" cy="3962400"/>
          </a:xfrm>
          <a:prstGeom prst="line">
            <a:avLst/>
          </a:prstGeom>
          <a:noFill/>
          <a:ln w="12600" cap="rnd">
            <a:solidFill>
              <a:srgbClr val="ACD433">
                <a:alpha val="39999"/>
              </a:srgbClr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081" name="Line 10"/>
          <p:cNvSpPr>
            <a:spLocks noChangeShapeType="1"/>
          </p:cNvSpPr>
          <p:nvPr/>
        </p:nvSpPr>
        <p:spPr bwMode="auto">
          <a:xfrm>
            <a:off x="6962775" y="2133600"/>
            <a:ext cx="1588" cy="3967163"/>
          </a:xfrm>
          <a:prstGeom prst="line">
            <a:avLst/>
          </a:prstGeom>
          <a:noFill/>
          <a:ln w="12600" cap="rnd">
            <a:solidFill>
              <a:srgbClr val="ACD433">
                <a:alpha val="39999"/>
              </a:srgbClr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082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46113" y="452438"/>
            <a:ext cx="9401175" cy="1397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3083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03313" y="2052638"/>
            <a:ext cx="8943975" cy="4192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  <a:p>
            <a:pPr lvl="4"/>
            <a:r>
              <a:rPr lang="en-GB" altLang="fr-FR"/>
              <a:t>Huitième niveau de plan</a:t>
            </a:r>
          </a:p>
          <a:p>
            <a:pPr lvl="4"/>
            <a:r>
              <a:rPr lang="en-GB" altLang="fr-FR"/>
              <a:t>Neuvième niveau de plan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10802938" y="1447800"/>
            <a:ext cx="987425" cy="3016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buClrTx/>
              <a:buSzPct val="100000"/>
              <a:buFontTx/>
              <a:buNone/>
              <a:tabLst>
                <a:tab pos="723900" algn="l"/>
              </a:tabLst>
              <a:defRPr sz="11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Text Box 14"/>
          <p:cNvSpPr txBox="1">
            <a:spLocks noChangeArrowheads="1"/>
          </p:cNvSpPr>
          <p:nvPr/>
        </p:nvSpPr>
        <p:spPr bwMode="auto">
          <a:xfrm rot="5400000">
            <a:off x="8954293" y="3225007"/>
            <a:ext cx="385921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10352088" y="295275"/>
            <a:ext cx="835025" cy="765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 eaLnBrk="1">
              <a:buSzPct val="100000"/>
              <a:tabLst>
                <a:tab pos="723900" algn="l"/>
              </a:tabLst>
              <a:defRPr sz="2800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5CB5126F-63AA-43CA-AD36-EAA3F7511F8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 kern="1200">
          <a:solidFill>
            <a:srgbClr val="EBEBEB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0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16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14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4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14" cstate="print"/>
          <a:srcRect l="3609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15" cstate="print"/>
          <a:srcRect l="35646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4100" name="Group 3"/>
          <p:cNvGrpSpPr>
            <a:grpSpLocks/>
          </p:cNvGrpSpPr>
          <p:nvPr/>
        </p:nvGrpSpPr>
        <p:grpSpPr bwMode="auto">
          <a:xfrm>
            <a:off x="8607425" y="1676400"/>
            <a:ext cx="2819400" cy="2819400"/>
            <a:chOff x="5422" y="1056"/>
            <a:chExt cx="1776" cy="1776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422" y="1056"/>
              <a:ext cx="1776" cy="177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112" name="Text Box 5"/>
            <p:cNvSpPr txBox="1">
              <a:spLocks noChangeArrowheads="1"/>
            </p:cNvSpPr>
            <p:nvPr/>
          </p:nvSpPr>
          <p:spPr bwMode="auto">
            <a:xfrm>
              <a:off x="5683" y="1316"/>
              <a:ext cx="1254" cy="12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fr-FR" altLang="fr-FR"/>
            </a:p>
          </p:txBody>
        </p:sp>
      </p:grpSp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17" cstate="print"/>
          <a:srcRect t="28812"/>
          <a:stretch>
            <a:fillRect/>
          </a:stretch>
        </p:blipFill>
        <p:spPr bwMode="auto">
          <a:xfrm>
            <a:off x="7999413" y="0"/>
            <a:ext cx="1603375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102" name="Picture 7"/>
          <p:cNvPicPr>
            <a:picLocks noChangeAspect="1" noChangeArrowheads="1"/>
          </p:cNvPicPr>
          <p:nvPr/>
        </p:nvPicPr>
        <p:blipFill>
          <a:blip r:embed="rId18" cstate="print"/>
          <a:srcRect b="23332"/>
          <a:stretch>
            <a:fillRect/>
          </a:stretch>
        </p:blipFill>
        <p:spPr bwMode="auto">
          <a:xfrm>
            <a:off x="8609013" y="6096000"/>
            <a:ext cx="993775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10437813" y="0"/>
            <a:ext cx="685800" cy="1143000"/>
          </a:xfrm>
          <a:prstGeom prst="rect">
            <a:avLst/>
          </a:prstGeom>
          <a:solidFill>
            <a:srgbClr val="ACD433"/>
          </a:solidFill>
          <a:ln w="9525">
            <a:noFill/>
            <a:round/>
            <a:headEnd/>
            <a:tailEnd/>
          </a:ln>
          <a:effectLst>
            <a:outerShdw dist="12600" dir="5400000" algn="ctr" rotWithShape="0">
              <a:srgbClr val="000000">
                <a:alpha val="45029"/>
              </a:srgbClr>
            </a:outerShdw>
          </a:effec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4104" name="Line 9"/>
          <p:cNvSpPr>
            <a:spLocks noChangeShapeType="1"/>
          </p:cNvSpPr>
          <p:nvPr/>
        </p:nvSpPr>
        <p:spPr bwMode="auto">
          <a:xfrm>
            <a:off x="3725863" y="2133600"/>
            <a:ext cx="1587" cy="3962400"/>
          </a:xfrm>
          <a:prstGeom prst="line">
            <a:avLst/>
          </a:prstGeom>
          <a:noFill/>
          <a:ln w="12600" cap="rnd">
            <a:solidFill>
              <a:srgbClr val="ACD433">
                <a:alpha val="39999"/>
              </a:srgbClr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105" name="Line 10"/>
          <p:cNvSpPr>
            <a:spLocks noChangeShapeType="1"/>
          </p:cNvSpPr>
          <p:nvPr/>
        </p:nvSpPr>
        <p:spPr bwMode="auto">
          <a:xfrm>
            <a:off x="6962775" y="2133600"/>
            <a:ext cx="1588" cy="3967163"/>
          </a:xfrm>
          <a:prstGeom prst="line">
            <a:avLst/>
          </a:prstGeom>
          <a:noFill/>
          <a:ln w="12600" cap="rnd">
            <a:solidFill>
              <a:srgbClr val="ACD433">
                <a:alpha val="39999"/>
              </a:srgbClr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106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46113" y="452438"/>
            <a:ext cx="9401175" cy="1397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4107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03313" y="2052638"/>
            <a:ext cx="8943975" cy="4192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  <a:p>
            <a:pPr lvl="4"/>
            <a:r>
              <a:rPr lang="en-GB" altLang="fr-FR"/>
              <a:t>Huitième niveau de plan</a:t>
            </a:r>
          </a:p>
          <a:p>
            <a:pPr lvl="4"/>
            <a:r>
              <a:rPr lang="en-GB" altLang="fr-FR"/>
              <a:t>Neuvième niveau de plan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dt"/>
          </p:nvPr>
        </p:nvSpPr>
        <p:spPr bwMode="auto">
          <a:xfrm>
            <a:off x="10802938" y="1447800"/>
            <a:ext cx="987425" cy="3016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buClrTx/>
              <a:buSzPct val="100000"/>
              <a:buFontTx/>
              <a:buNone/>
              <a:tabLst>
                <a:tab pos="723900" algn="l"/>
              </a:tabLst>
              <a:defRPr sz="11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Text Box 14"/>
          <p:cNvSpPr txBox="1">
            <a:spLocks noChangeArrowheads="1"/>
          </p:cNvSpPr>
          <p:nvPr/>
        </p:nvSpPr>
        <p:spPr bwMode="auto">
          <a:xfrm rot="5400000">
            <a:off x="8954293" y="3225007"/>
            <a:ext cx="385921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 altLang="fr-FR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10352088" y="295275"/>
            <a:ext cx="835025" cy="765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 eaLnBrk="1">
              <a:buSzPct val="100000"/>
              <a:tabLst>
                <a:tab pos="723900" algn="l"/>
              </a:tabLst>
              <a:defRPr sz="2800">
                <a:solidFill>
                  <a:srgbClr val="FFFFFF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BFA599D1-00C9-4048-84A9-8E6B43CF9D1A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 kern="1200">
          <a:solidFill>
            <a:srgbClr val="EBEBEB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EBEBEB"/>
          </a:solidFill>
          <a:latin typeface="Century Gothic" panose="020B0502020202020204" pitchFamily="34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0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16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14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4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6645275" y="431800"/>
            <a:ext cx="3651250" cy="57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EBEBEB"/>
                </a:solidFill>
              </a:rPr>
              <a:t>Collège de Paléficat</a:t>
            </a: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1152524" y="2012702"/>
            <a:ext cx="5183189" cy="769938"/>
          </a:xfrm>
          <a:prstGeom prst="rect">
            <a:avLst/>
          </a:prstGeom>
          <a:noFill/>
          <a:ln w="57240">
            <a:solidFill>
              <a:srgbClr val="FFFFFF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dirty="0">
                <a:solidFill>
                  <a:srgbClr val="FFFFFF"/>
                </a:solidFill>
              </a:rPr>
              <a:t>Projection des effectifs accueillis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6096248" y="1079500"/>
            <a:ext cx="5041106" cy="431800"/>
          </a:xfrm>
          <a:prstGeom prst="rect">
            <a:avLst/>
          </a:prstGeom>
          <a:solidFill>
            <a:srgbClr val="AECF00"/>
          </a:solidFill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b="1" dirty="0">
                <a:solidFill>
                  <a:srgbClr val="000000"/>
                </a:solidFill>
              </a:rPr>
              <a:t>La carte d’identité de l’établissement</a:t>
            </a:r>
          </a:p>
        </p:txBody>
      </p:sp>
      <p:sp>
        <p:nvSpPr>
          <p:cNvPr id="7173" name="Line 4"/>
          <p:cNvSpPr>
            <a:spLocks noChangeShapeType="1"/>
          </p:cNvSpPr>
          <p:nvPr/>
        </p:nvSpPr>
        <p:spPr bwMode="auto">
          <a:xfrm>
            <a:off x="8006234" y="2420888"/>
            <a:ext cx="1295400" cy="1587"/>
          </a:xfrm>
          <a:prstGeom prst="line">
            <a:avLst/>
          </a:prstGeom>
          <a:noFill/>
          <a:ln w="57240">
            <a:solidFill>
              <a:srgbClr val="FF808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8077671" y="1901577"/>
            <a:ext cx="1152525" cy="1095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b="1" dirty="0">
                <a:solidFill>
                  <a:srgbClr val="FFFFFF"/>
                </a:solidFill>
              </a:rPr>
              <a:t>6e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200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dirty="0">
                <a:solidFill>
                  <a:srgbClr val="FFFFFF"/>
                </a:solidFill>
              </a:rPr>
              <a:t>135</a:t>
            </a:r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9769946" y="2441327"/>
            <a:ext cx="1295400" cy="1588"/>
          </a:xfrm>
          <a:prstGeom prst="line">
            <a:avLst/>
          </a:prstGeom>
          <a:noFill/>
          <a:ln w="57240">
            <a:solidFill>
              <a:srgbClr val="FFFF66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7176" name="Text Box 7"/>
          <p:cNvSpPr txBox="1">
            <a:spLocks noChangeArrowheads="1"/>
          </p:cNvSpPr>
          <p:nvPr/>
        </p:nvSpPr>
        <p:spPr bwMode="auto">
          <a:xfrm>
            <a:off x="9373072" y="1901577"/>
            <a:ext cx="1908298" cy="1095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b="1" dirty="0">
                <a:solidFill>
                  <a:srgbClr val="FFFFFF"/>
                </a:solidFill>
              </a:rPr>
              <a:t>5</a:t>
            </a:r>
            <a:r>
              <a:rPr lang="fr-FR" altLang="fr-FR" sz="2200" b="1" baseline="30000" dirty="0">
                <a:solidFill>
                  <a:srgbClr val="FFFFFF"/>
                </a:solidFill>
              </a:rPr>
              <a:t>e</a:t>
            </a:r>
            <a:endParaRPr lang="fr-FR" altLang="fr-FR" sz="2200" b="1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200" b="1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b="1" dirty="0">
                <a:solidFill>
                  <a:srgbClr val="FFFFFF"/>
                </a:solidFill>
              </a:rPr>
              <a:t>110 </a:t>
            </a:r>
            <a:r>
              <a:rPr lang="fr-FR" altLang="fr-FR" b="1" dirty="0">
                <a:solidFill>
                  <a:srgbClr val="FFFFFF"/>
                </a:solidFill>
              </a:rPr>
              <a:t>(4 classes)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200" dirty="0">
              <a:solidFill>
                <a:srgbClr val="FFFFFF"/>
              </a:solidFill>
            </a:endParaRPr>
          </a:p>
        </p:txBody>
      </p:sp>
      <p:sp>
        <p:nvSpPr>
          <p:cNvPr id="7181" name="Text Box 12"/>
          <p:cNvSpPr txBox="1">
            <a:spLocks noChangeArrowheads="1"/>
          </p:cNvSpPr>
          <p:nvPr/>
        </p:nvSpPr>
        <p:spPr bwMode="auto">
          <a:xfrm>
            <a:off x="6456636" y="2204790"/>
            <a:ext cx="576262" cy="425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b="1" dirty="0">
                <a:solidFill>
                  <a:srgbClr val="FFFFFF"/>
                </a:solidFill>
              </a:rPr>
              <a:t>&gt;</a:t>
            </a:r>
          </a:p>
        </p:txBody>
      </p:sp>
      <p:sp>
        <p:nvSpPr>
          <p:cNvPr id="7182" name="Text Box 13"/>
          <p:cNvSpPr txBox="1">
            <a:spLocks noChangeArrowheads="1"/>
          </p:cNvSpPr>
          <p:nvPr/>
        </p:nvSpPr>
        <p:spPr bwMode="auto">
          <a:xfrm>
            <a:off x="1056234" y="2842766"/>
            <a:ext cx="5183188" cy="51422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1600" dirty="0">
                <a:solidFill>
                  <a:srgbClr val="FFFFFF"/>
                </a:solidFill>
              </a:rPr>
              <a:t>dont 12 élèves ULIS inclus en classe ordinaire</a:t>
            </a:r>
          </a:p>
        </p:txBody>
      </p:sp>
      <p:sp>
        <p:nvSpPr>
          <p:cNvPr id="7183" name="Text Box 14"/>
          <p:cNvSpPr txBox="1">
            <a:spLocks noChangeArrowheads="1"/>
          </p:cNvSpPr>
          <p:nvPr/>
        </p:nvSpPr>
        <p:spPr bwMode="auto">
          <a:xfrm>
            <a:off x="1152524" y="3507684"/>
            <a:ext cx="10128845" cy="3094756"/>
          </a:xfrm>
          <a:prstGeom prst="rect">
            <a:avLst/>
          </a:prstGeom>
          <a:noFill/>
          <a:ln w="57240">
            <a:solidFill>
              <a:schemeClr val="bg1"/>
            </a:solidFill>
            <a:round/>
            <a:headEnd/>
            <a:tailEnd/>
          </a:ln>
        </p:spPr>
        <p:txBody>
          <a:bodyPr lIns="108000" tIns="108000" rIns="108000" bIns="108000" anchor="ctr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   </a:t>
            </a:r>
            <a:r>
              <a:rPr lang="fr-FR" altLang="fr-FR" sz="2000" b="1" dirty="0">
                <a:solidFill>
                  <a:srgbClr val="FFFFFF"/>
                </a:solidFill>
              </a:rPr>
              <a:t>La politique des langues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 marL="1085850" lvl="1" indent="-342900"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Langue vivante n°1 : anglais (dès la classe de 6</a:t>
            </a:r>
            <a:r>
              <a:rPr lang="fr-FR" altLang="fr-FR" sz="2000" baseline="30000" dirty="0">
                <a:solidFill>
                  <a:srgbClr val="FFFFFF"/>
                </a:solidFill>
              </a:rPr>
              <a:t>e</a:t>
            </a:r>
            <a:r>
              <a:rPr lang="fr-FR" altLang="fr-FR" sz="2000" dirty="0">
                <a:solidFill>
                  <a:srgbClr val="FFFFFF"/>
                </a:solidFill>
              </a:rPr>
              <a:t>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 marL="1085850" lvl="1" indent="-342900"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Langue vivante n°2 : espagnol (dès la classe de 5</a:t>
            </a:r>
            <a:r>
              <a:rPr lang="fr-FR" altLang="fr-FR" sz="2000" baseline="30000" dirty="0">
                <a:solidFill>
                  <a:srgbClr val="FFFFFF"/>
                </a:solidFill>
              </a:rPr>
              <a:t>e</a:t>
            </a:r>
            <a:r>
              <a:rPr lang="fr-FR" altLang="fr-FR" sz="2000" dirty="0">
                <a:solidFill>
                  <a:srgbClr val="FFFFFF"/>
                </a:solidFill>
              </a:rPr>
              <a:t>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 marL="1085850" lvl="1" indent="-342900"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Les élèves ont la possibilité de démarrer l’apprentissage de l’espagnol dès la classe de 6</a:t>
            </a:r>
            <a:r>
              <a:rPr lang="fr-FR" altLang="fr-FR" sz="2000" baseline="30000" dirty="0">
                <a:solidFill>
                  <a:srgbClr val="FFFFFF"/>
                </a:solidFill>
              </a:rPr>
              <a:t>e </a:t>
            </a:r>
            <a:r>
              <a:rPr lang="fr-FR" altLang="fr-FR" sz="2000" dirty="0">
                <a:solidFill>
                  <a:srgbClr val="FFFFFF"/>
                </a:solidFill>
              </a:rPr>
              <a:t>(groupe bilangue)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6645275" y="431800"/>
            <a:ext cx="3651250" cy="57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EBEBEB"/>
                </a:solidFill>
              </a:rPr>
              <a:t>Collège de Paléficat</a:t>
            </a: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3094065" y="1963664"/>
            <a:ext cx="5451001" cy="769938"/>
          </a:xfrm>
          <a:prstGeom prst="rect">
            <a:avLst/>
          </a:prstGeom>
          <a:noFill/>
          <a:ln w="57240">
            <a:solidFill>
              <a:srgbClr val="FFFFFF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dirty="0">
                <a:solidFill>
                  <a:srgbClr val="FFFFFF"/>
                </a:solidFill>
              </a:rPr>
              <a:t>Les horaires du collège : </a:t>
            </a:r>
            <a:r>
              <a:rPr lang="fr-FR" altLang="fr-FR" sz="2200" b="1" dirty="0">
                <a:solidFill>
                  <a:srgbClr val="FFFFFF"/>
                </a:solidFill>
              </a:rPr>
              <a:t>8h30 – 17h00</a:t>
            </a:r>
            <a:endParaRPr lang="fr-FR" altLang="fr-FR" sz="2200" dirty="0">
              <a:solidFill>
                <a:srgbClr val="FFFFFF"/>
              </a:solidFill>
            </a:endParaRP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6096794" y="1079500"/>
            <a:ext cx="5041106" cy="431800"/>
          </a:xfrm>
          <a:prstGeom prst="rect">
            <a:avLst/>
          </a:prstGeom>
          <a:solidFill>
            <a:srgbClr val="AECF00"/>
          </a:solidFill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b="1" dirty="0">
                <a:solidFill>
                  <a:srgbClr val="000000"/>
                </a:solidFill>
              </a:rPr>
              <a:t>La carte d’identité de l’établissement</a:t>
            </a: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2238250" y="1916832"/>
            <a:ext cx="2700809" cy="4318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200" dirty="0">
              <a:solidFill>
                <a:srgbClr val="FFFFFF"/>
              </a:solidFill>
            </a:endParaRP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56EDA20B-4C4F-A2F7-4083-E5EA5C637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863575"/>
              </p:ext>
            </p:extLst>
          </p:nvPr>
        </p:nvGraphicFramePr>
        <p:xfrm>
          <a:off x="552178" y="3256480"/>
          <a:ext cx="4896544" cy="269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1248957316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1809154562"/>
                    </a:ext>
                  </a:extLst>
                </a:gridCol>
              </a:tblGrid>
              <a:tr h="2719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Matin</a:t>
                      </a:r>
                    </a:p>
                  </a:txBody>
                  <a:tcPr marL="72000" marR="72000" marT="72000" marB="720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Après-midi</a:t>
                      </a:r>
                    </a:p>
                  </a:txBody>
                  <a:tcPr marL="72000" marR="72000" marT="72000" marB="7200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6321585"/>
                  </a:ext>
                </a:extLst>
              </a:tr>
              <a:tr h="2719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8h30-9h25</a:t>
                      </a:r>
                    </a:p>
                  </a:txBody>
                  <a:tcPr marL="72000" marR="72000" marT="72000" marB="720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13h-13h55</a:t>
                      </a:r>
                    </a:p>
                  </a:txBody>
                  <a:tcPr marL="72000" marR="72000" marT="72000" marB="7200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5772300"/>
                  </a:ext>
                </a:extLst>
              </a:tr>
              <a:tr h="2719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9h25-10h20</a:t>
                      </a:r>
                    </a:p>
                  </a:txBody>
                  <a:tcPr marL="72000" marR="72000" marT="72000" marB="720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13h55-14h50</a:t>
                      </a:r>
                    </a:p>
                  </a:txBody>
                  <a:tcPr marL="72000" marR="72000" marT="72000" marB="7200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1456407"/>
                  </a:ext>
                </a:extLst>
              </a:tr>
              <a:tr h="2719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rgbClr val="FF0000"/>
                          </a:solidFill>
                        </a:rPr>
                        <a:t>Récréation</a:t>
                      </a:r>
                    </a:p>
                  </a:txBody>
                  <a:tcPr marL="72000" marR="72000" marT="72000" marB="7200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>
                          <a:solidFill>
                            <a:srgbClr val="FF0000"/>
                          </a:solidFill>
                        </a:rPr>
                        <a:t>Récréation</a:t>
                      </a:r>
                    </a:p>
                  </a:txBody>
                  <a:tcPr marL="72000" marR="72000" marT="72000" marB="7200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330365"/>
                  </a:ext>
                </a:extLst>
              </a:tr>
              <a:tr h="271915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10h40-11h35</a:t>
                      </a:r>
                    </a:p>
                  </a:txBody>
                  <a:tcPr marL="72000" marR="72000" marT="72000" marB="720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15h10-16h05</a:t>
                      </a:r>
                    </a:p>
                  </a:txBody>
                  <a:tcPr marL="72000" marR="72000" marT="72000" marB="7200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488082"/>
                  </a:ext>
                </a:extLst>
              </a:tr>
              <a:tr h="372869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11h35-12h30</a:t>
                      </a:r>
                    </a:p>
                  </a:txBody>
                  <a:tcPr marL="72000" marR="72000" marT="72000" marB="7200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chemeClr val="bg1"/>
                          </a:solidFill>
                        </a:rPr>
                        <a:t>16h05-17h</a:t>
                      </a:r>
                    </a:p>
                  </a:txBody>
                  <a:tcPr marL="72000" marR="72000" marT="72000" marB="7200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7515585"/>
                  </a:ext>
                </a:extLst>
              </a:tr>
            </a:tbl>
          </a:graphicData>
        </a:graphic>
      </p:graphicFrame>
      <p:sp>
        <p:nvSpPr>
          <p:cNvPr id="3" name="Text Box 2">
            <a:extLst>
              <a:ext uri="{FF2B5EF4-FFF2-40B4-BE49-F238E27FC236}">
                <a16:creationId xmlns:a16="http://schemas.microsoft.com/office/drawing/2014/main" id="{FA8E749F-E440-CD34-454B-C68744A7F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337" y="3262454"/>
            <a:ext cx="5041107" cy="2686826"/>
          </a:xfrm>
          <a:prstGeom prst="rect">
            <a:avLst/>
          </a:prstGeom>
          <a:noFill/>
          <a:ln w="57240">
            <a:solidFill>
              <a:srgbClr val="FFFFFF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b="1" u="sng" dirty="0">
                <a:solidFill>
                  <a:srgbClr val="FFFFFF"/>
                </a:solidFill>
              </a:rPr>
              <a:t>La demi-pension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200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La formule retenue (DP4 ou DP5) sera étudiée avec le chef d’établissement en poste à la rentrée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(nomination le 4 juin)</a:t>
            </a:r>
          </a:p>
        </p:txBody>
      </p:sp>
    </p:spTree>
    <p:extLst>
      <p:ext uri="{BB962C8B-B14F-4D97-AF65-F5344CB8AC3E}">
        <p14:creationId xmlns:p14="http://schemas.microsoft.com/office/powerpoint/2010/main" val="10030015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645240" y="188640"/>
            <a:ext cx="3650400" cy="575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EBEBEB"/>
                </a:solidFill>
              </a:rPr>
              <a:t>Collège de </a:t>
            </a:r>
            <a:r>
              <a:rPr lang="fr-FR" altLang="fr-FR" sz="2000" dirty="0" err="1">
                <a:solidFill>
                  <a:srgbClr val="EBEBEB"/>
                </a:solidFill>
              </a:rPr>
              <a:t>Paléficat</a:t>
            </a:r>
            <a:endParaRPr lang="fr-FR" altLang="fr-FR" sz="2000" dirty="0">
              <a:solidFill>
                <a:srgbClr val="EBEBEB"/>
              </a:solidFill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936500" y="719460"/>
            <a:ext cx="10176293" cy="430920"/>
          </a:xfrm>
          <a:prstGeom prst="rect">
            <a:avLst/>
          </a:prstGeom>
          <a:solidFill>
            <a:srgbClr val="AECF0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000000"/>
                </a:solidFill>
                <a:latin typeface="Century Gothic"/>
                <a:ea typeface="DejaVu Sans"/>
              </a:rPr>
              <a:t>Les personnels</a:t>
            </a:r>
            <a:endParaRPr lang="fr-FR" sz="2000" b="0" strike="noStrike" spc="-1" dirty="0">
              <a:latin typeface="Arial"/>
            </a:endParaRPr>
          </a:p>
        </p:txBody>
      </p:sp>
      <p:sp>
        <p:nvSpPr>
          <p:cNvPr id="2" name="Text Box 14">
            <a:extLst>
              <a:ext uri="{FF2B5EF4-FFF2-40B4-BE49-F238E27FC236}">
                <a16:creationId xmlns:a16="http://schemas.microsoft.com/office/drawing/2014/main" id="{E719026C-44C6-324E-C830-2A5FB0B5DC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7698" y="1556792"/>
            <a:ext cx="10128845" cy="4824536"/>
          </a:xfrm>
          <a:prstGeom prst="rect">
            <a:avLst/>
          </a:prstGeom>
          <a:noFill/>
          <a:ln w="57240">
            <a:solidFill>
              <a:schemeClr val="bg1"/>
            </a:solidFill>
            <a:round/>
            <a:headEnd/>
            <a:tailEnd/>
          </a:ln>
        </p:spPr>
        <p:txBody>
          <a:bodyPr lIns="108000" tIns="108000" rIns="108000" bIns="108000" anchor="ctr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Un chef d’établissement, un adjoint gestionnaire, un CPE,  un professeur documentaliste,  une assistante de direction, une infirmière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18 enseignants à la rentrée : 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Trois en lettres et en mathématiques, 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Deux en histoire géographie EMC , en EPS et en anglais, 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Un en espagnol, en physiques/chimie, en SVT, en technologie, en arts plastiques et en éducation musicale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AESH, AED, psychologue de l’éducation nationale, assistante sociale : leur nombre sera calculé en fonction des besoins et des effectifs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Une équipe de personnels techniques de collège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50462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>
            <a:extLst>
              <a:ext uri="{FF2B5EF4-FFF2-40B4-BE49-F238E27FC236}">
                <a16:creationId xmlns:a16="http://schemas.microsoft.com/office/drawing/2014/main" id="{2C2BF843-1E72-0534-5D13-10C8AE945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4986" y="1700808"/>
            <a:ext cx="4219476" cy="1584175"/>
          </a:xfrm>
          <a:prstGeom prst="rect">
            <a:avLst/>
          </a:prstGeom>
          <a:noFill/>
          <a:ln w="57240">
            <a:solidFill>
              <a:srgbClr val="FFFFFF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b="1" u="sng" dirty="0">
                <a:solidFill>
                  <a:srgbClr val="FFFFFF"/>
                </a:solidFill>
              </a:rPr>
              <a:t>Les options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200" dirty="0">
              <a:solidFill>
                <a:srgbClr val="FFFFFF"/>
              </a:solidFill>
            </a:endParaRPr>
          </a:p>
          <a:p>
            <a:pPr marL="342900" indent="-34290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Le groupe </a:t>
            </a:r>
            <a:r>
              <a:rPr lang="fr-FR" altLang="fr-FR" sz="2000" dirty="0" err="1">
                <a:solidFill>
                  <a:srgbClr val="FFFFFF"/>
                </a:solidFill>
              </a:rPr>
              <a:t>bilangue</a:t>
            </a:r>
            <a:endParaRPr lang="fr-FR" altLang="fr-FR" sz="2000" dirty="0">
              <a:solidFill>
                <a:srgbClr val="FFFFFF"/>
              </a:solidFill>
            </a:endParaRPr>
          </a:p>
          <a:p>
            <a:pPr marL="342900" indent="-34290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050" dirty="0">
              <a:solidFill>
                <a:srgbClr val="FFFFFF"/>
              </a:solidFill>
            </a:endParaRPr>
          </a:p>
          <a:p>
            <a:pPr marL="342900" indent="-342900">
              <a:buSzPct val="100000"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La chorale, l’association sportive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A0E78655-4CFD-927D-455B-CDC3153C6A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2640" y="4594667"/>
            <a:ext cx="4382528" cy="1006737"/>
          </a:xfrm>
          <a:prstGeom prst="rect">
            <a:avLst/>
          </a:prstGeom>
          <a:noFill/>
          <a:ln w="57240">
            <a:noFill/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200" b="1" u="sng" dirty="0">
                <a:solidFill>
                  <a:srgbClr val="FFFFFF"/>
                </a:solidFill>
              </a:rPr>
              <a:t>Les groupes de besoins en 6</a:t>
            </a:r>
            <a:r>
              <a:rPr lang="fr-FR" altLang="fr-FR" sz="2200" b="1" u="sng" baseline="30000" dirty="0">
                <a:solidFill>
                  <a:srgbClr val="FFFFFF"/>
                </a:solidFill>
              </a:rPr>
              <a:t>e</a:t>
            </a:r>
            <a:r>
              <a:rPr lang="fr-FR" altLang="fr-FR" sz="2200" b="1" u="sng" dirty="0">
                <a:solidFill>
                  <a:srgbClr val="FFFFFF"/>
                </a:solidFill>
              </a:rPr>
              <a:t> et 5</a:t>
            </a:r>
            <a:r>
              <a:rPr lang="fr-FR" altLang="fr-FR" sz="2200" b="1" u="sng" baseline="30000" dirty="0">
                <a:solidFill>
                  <a:srgbClr val="FFFFFF"/>
                </a:solidFill>
              </a:rPr>
              <a:t>e</a:t>
            </a:r>
            <a:r>
              <a:rPr lang="fr-FR" altLang="fr-FR" sz="2200" b="1" u="sng" dirty="0">
                <a:solidFill>
                  <a:srgbClr val="FFFFFF"/>
                </a:solidFill>
              </a:rPr>
              <a:t>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1200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>
                <a:solidFill>
                  <a:srgbClr val="FFFFFF"/>
                </a:solidFill>
              </a:rPr>
              <a:t>L’établissement est doté d’une enveloppe complémentaire de 9h pour leur mise en place.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dirty="0">
                <a:solidFill>
                  <a:srgbClr val="FFFFFF"/>
                </a:solidFill>
              </a:rPr>
              <a:t>Le chef d’établissement en poste à la rentrée arbitrera la ventilation de ces moyens avant la constitution des emplois du temps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96200" cy="6525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6168802" y="1079500"/>
            <a:ext cx="4945286" cy="431800"/>
          </a:xfrm>
          <a:prstGeom prst="rect">
            <a:avLst/>
          </a:prstGeom>
          <a:solidFill>
            <a:srgbClr val="AECF00"/>
          </a:solidFill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400" b="1" dirty="0">
                <a:solidFill>
                  <a:srgbClr val="000000"/>
                </a:solidFill>
              </a:rPr>
              <a:t>Les horaires disciplinaires en 6</a:t>
            </a:r>
            <a:r>
              <a:rPr lang="fr-FR" altLang="fr-FR" sz="2400" b="1" baseline="30000" dirty="0">
                <a:solidFill>
                  <a:srgbClr val="000000"/>
                </a:solidFill>
              </a:rPr>
              <a:t>e</a:t>
            </a:r>
            <a:endParaRPr lang="fr-FR" altLang="fr-FR" sz="2400" b="1" dirty="0">
              <a:solidFill>
                <a:srgbClr val="000000"/>
              </a:solidFill>
            </a:endParaRPr>
          </a:p>
        </p:txBody>
      </p:sp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6694016" y="431800"/>
            <a:ext cx="3651250" cy="57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EBEBEB"/>
                </a:solidFill>
              </a:rPr>
              <a:t>Collège de </a:t>
            </a:r>
            <a:r>
              <a:rPr lang="fr-FR" altLang="fr-FR" sz="2000" dirty="0" err="1">
                <a:solidFill>
                  <a:srgbClr val="EBEBEB"/>
                </a:solidFill>
              </a:rPr>
              <a:t>Paléficat</a:t>
            </a:r>
            <a:endParaRPr lang="fr-FR" altLang="fr-FR" sz="2000" dirty="0">
              <a:solidFill>
                <a:srgbClr val="EBEBEB"/>
              </a:solidFill>
            </a:endParaRPr>
          </a:p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EBEBEB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3504506" y="2689986"/>
            <a:ext cx="5136939" cy="1099053"/>
          </a:xfrm>
          <a:prstGeom prst="roundRect">
            <a:avLst>
              <a:gd name="adj" fmla="val 315"/>
            </a:avLst>
          </a:prstGeom>
          <a:solidFill>
            <a:srgbClr val="FF8080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 dirty="0"/>
          </a:p>
        </p:txBody>
      </p:sp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6645275" y="431800"/>
            <a:ext cx="3651250" cy="57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EBEBEB"/>
                </a:solidFill>
              </a:rPr>
              <a:t>Collège de </a:t>
            </a:r>
            <a:r>
              <a:rPr lang="fr-FR" altLang="fr-FR" sz="2000" dirty="0" err="1">
                <a:solidFill>
                  <a:srgbClr val="EBEBEB"/>
                </a:solidFill>
              </a:rPr>
              <a:t>Paléficat</a:t>
            </a:r>
            <a:endParaRPr lang="fr-FR" altLang="fr-FR" sz="2000" dirty="0">
              <a:solidFill>
                <a:srgbClr val="EBEBEB"/>
              </a:solidFill>
            </a:endParaRPr>
          </a:p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EBEBEB"/>
              </a:solidFill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6168802" y="1079500"/>
            <a:ext cx="4945286" cy="431800"/>
          </a:xfrm>
          <a:prstGeom prst="rect">
            <a:avLst/>
          </a:prstGeom>
          <a:solidFill>
            <a:srgbClr val="AECF00"/>
          </a:solidFill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400" b="1" dirty="0">
                <a:solidFill>
                  <a:srgbClr val="000000"/>
                </a:solidFill>
              </a:rPr>
              <a:t>Comment s’inscrire ?</a:t>
            </a: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A0E78655-4CFD-927D-455B-CDC3153C6A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8242" y="2060848"/>
            <a:ext cx="9937104" cy="3888432"/>
          </a:xfrm>
          <a:prstGeom prst="rect">
            <a:avLst/>
          </a:prstGeom>
          <a:noFill/>
          <a:ln w="57240">
            <a:noFill/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400" b="1" u="sng" dirty="0">
                <a:solidFill>
                  <a:srgbClr val="FFFFFF"/>
                </a:solidFill>
              </a:rPr>
              <a:t>Les inscriptions se dérouleront le :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400" b="1" u="sng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 dirty="0">
                <a:solidFill>
                  <a:schemeClr val="tx1"/>
                </a:solidFill>
              </a:rPr>
              <a:t>Le mardi 18 juin de 16h à 19h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 dirty="0">
                <a:solidFill>
                  <a:schemeClr val="tx1"/>
                </a:solidFill>
              </a:rPr>
              <a:t>Le mercredi 19 juin de 13h à 17h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 dirty="0">
                <a:solidFill>
                  <a:schemeClr val="tx1"/>
                </a:solidFill>
              </a:rPr>
              <a:t>le jeudi 20 juin de 16h à 19h</a:t>
            </a:r>
            <a:endParaRPr lang="fr-FR" altLang="fr-FR" sz="2400" b="1" u="sng" dirty="0">
              <a:solidFill>
                <a:schemeClr val="tx1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400" b="1" u="sng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400" b="1" u="sng" dirty="0">
                <a:solidFill>
                  <a:srgbClr val="FFFFFF"/>
                </a:solidFill>
              </a:rPr>
              <a:t>au collège Toulouse Lautrec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200" b="1" u="sng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Les modalités détaillées sont précisées sur l’ENT et ont été détaillées dans un mail envoyées aux écoles le mercredi 29 mai 2024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4895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>
            <a:extLst>
              <a:ext uri="{FF2B5EF4-FFF2-40B4-BE49-F238E27FC236}">
                <a16:creationId xmlns:a16="http://schemas.microsoft.com/office/drawing/2014/main" id="{D0612B2E-3295-9D8E-E1C7-1DFC293003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138" y="4265762"/>
            <a:ext cx="1944216" cy="503238"/>
          </a:xfrm>
          <a:prstGeom prst="roundRect">
            <a:avLst>
              <a:gd name="adj" fmla="val 315"/>
            </a:avLst>
          </a:prstGeom>
          <a:solidFill>
            <a:srgbClr val="FF8080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 dirty="0"/>
          </a:p>
        </p:txBody>
      </p:sp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3000450" y="4869160"/>
            <a:ext cx="6552728" cy="395734"/>
          </a:xfrm>
          <a:prstGeom prst="roundRect">
            <a:avLst>
              <a:gd name="adj" fmla="val 292"/>
            </a:avLst>
          </a:prstGeom>
          <a:solidFill>
            <a:srgbClr val="9999FF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/>
          </a:p>
        </p:txBody>
      </p:sp>
      <p:sp>
        <p:nvSpPr>
          <p:cNvPr id="10243" name="AutoShape 2"/>
          <p:cNvSpPr>
            <a:spLocks noChangeArrowheads="1"/>
          </p:cNvSpPr>
          <p:nvPr/>
        </p:nvSpPr>
        <p:spPr bwMode="auto">
          <a:xfrm>
            <a:off x="853138" y="2996952"/>
            <a:ext cx="1368425" cy="503238"/>
          </a:xfrm>
          <a:prstGeom prst="roundRect">
            <a:avLst>
              <a:gd name="adj" fmla="val 315"/>
            </a:avLst>
          </a:prstGeom>
          <a:solidFill>
            <a:srgbClr val="FF8080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fr-FR" altLang="fr-FR" dirty="0"/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6645275" y="431800"/>
            <a:ext cx="3651250" cy="57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EBEBEB"/>
                </a:solidFill>
              </a:rPr>
              <a:t>Collège de </a:t>
            </a:r>
            <a:r>
              <a:rPr lang="fr-FR" altLang="fr-FR" sz="2000" dirty="0" err="1">
                <a:solidFill>
                  <a:srgbClr val="EBEBEB"/>
                </a:solidFill>
              </a:rPr>
              <a:t>Paléficat</a:t>
            </a:r>
            <a:endParaRPr lang="fr-FR" altLang="fr-FR" sz="2000" dirty="0">
              <a:solidFill>
                <a:srgbClr val="EBEBEB"/>
              </a:solidFill>
            </a:endParaRP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5304706" y="1079500"/>
            <a:ext cx="5809382" cy="431800"/>
          </a:xfrm>
          <a:prstGeom prst="rect">
            <a:avLst/>
          </a:prstGeom>
          <a:solidFill>
            <a:srgbClr val="AECF00"/>
          </a:solidFill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b="1" dirty="0">
                <a:solidFill>
                  <a:srgbClr val="000000"/>
                </a:solidFill>
              </a:rPr>
              <a:t>Les canaux de communication avant l’ouverture</a:t>
            </a:r>
          </a:p>
        </p:txBody>
      </p:sp>
      <p:sp>
        <p:nvSpPr>
          <p:cNvPr id="2" name="Text Box 14">
            <a:extLst>
              <a:ext uri="{FF2B5EF4-FFF2-40B4-BE49-F238E27FC236}">
                <a16:creationId xmlns:a16="http://schemas.microsoft.com/office/drawing/2014/main" id="{F69BA1D6-B033-6759-2D09-0822614AE0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024" y="1988840"/>
            <a:ext cx="10291590" cy="3797660"/>
          </a:xfrm>
          <a:prstGeom prst="rect">
            <a:avLst/>
          </a:prstGeom>
          <a:noFill/>
          <a:ln w="57240">
            <a:solidFill>
              <a:schemeClr val="bg1"/>
            </a:solidFill>
            <a:round/>
            <a:headEnd/>
            <a:tailEnd/>
          </a:ln>
        </p:spPr>
        <p:txBody>
          <a:bodyPr lIns="108000" tIns="108000" rIns="108000" bIns="108000" anchor="ctr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Plusieurs outils pour communiquer ou découvrir des informations sur le collège :</a:t>
            </a:r>
            <a:br>
              <a:rPr lang="fr-FR" altLang="fr-FR" sz="2000" dirty="0">
                <a:solidFill>
                  <a:srgbClr val="FFFFFF"/>
                </a:solidFill>
              </a:rPr>
            </a:br>
            <a:br>
              <a:rPr lang="fr-FR" altLang="fr-FR" sz="2000" dirty="0">
                <a:solidFill>
                  <a:srgbClr val="FFFFFF"/>
                </a:solidFill>
              </a:rPr>
            </a:br>
            <a:r>
              <a:rPr lang="fr-FR" altLang="fr-FR" sz="2000" b="1" dirty="0">
                <a:solidFill>
                  <a:srgbClr val="000000"/>
                </a:solidFill>
              </a:rPr>
              <a:t>l’ENT				</a:t>
            </a:r>
            <a:r>
              <a:rPr lang="fr-FR" altLang="fr-FR" sz="2000" dirty="0">
                <a:solidFill>
                  <a:srgbClr val="FFFFFF"/>
                </a:solidFill>
              </a:rPr>
              <a:t>(Espace Numérique de Travail) – informations générales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https://paleficat.ecollege.haute-garonne.fr/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b="1" dirty="0">
                <a:solidFill>
                  <a:schemeClr val="tx1"/>
                </a:solidFill>
              </a:rPr>
              <a:t>La messagerie</a:t>
            </a:r>
            <a:r>
              <a:rPr lang="fr-FR" altLang="fr-FR" sz="2000" dirty="0">
                <a:solidFill>
                  <a:srgbClr val="FFFFFF"/>
                </a:solidFill>
              </a:rPr>
              <a:t>		ce.0313167z@ac-toulouse.fr	</a:t>
            </a: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altLang="fr-FR" sz="2000" dirty="0">
              <a:solidFill>
                <a:srgbClr val="FFFFFF"/>
              </a:solidFill>
            </a:endParaRPr>
          </a:p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fr-FR" sz="2000" dirty="0">
                <a:solidFill>
                  <a:srgbClr val="FFFFFF"/>
                </a:solidFill>
              </a:rPr>
              <a:t>Pour les futurs 6</a:t>
            </a:r>
            <a:r>
              <a:rPr lang="fr-FR" altLang="fr-FR" sz="2000" baseline="30000" dirty="0">
                <a:solidFill>
                  <a:srgbClr val="FFFFFF"/>
                </a:solidFill>
              </a:rPr>
              <a:t>e</a:t>
            </a:r>
            <a:r>
              <a:rPr lang="fr-FR" altLang="fr-FR" sz="2000" dirty="0">
                <a:solidFill>
                  <a:srgbClr val="FFFFFF"/>
                </a:solidFill>
              </a:rPr>
              <a:t>, </a:t>
            </a:r>
            <a:r>
              <a:rPr lang="fr-FR" altLang="fr-FR" sz="2000" b="1" dirty="0">
                <a:solidFill>
                  <a:schemeClr val="tx1"/>
                </a:solidFill>
              </a:rPr>
              <a:t>des messages envoyés aux écoles élémentaires</a:t>
            </a:r>
            <a:endParaRPr lang="fr-FR" altLang="fr-FR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entury Gothic"/>
        <a:ea typeface=""/>
        <a:cs typeface="Arial Unicode MS"/>
      </a:majorFont>
      <a:minorFont>
        <a:latin typeface="Century Gothic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Gothic" panose="020B0502020202020204" pitchFamily="34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Gothic" panose="020B0502020202020204" pitchFamily="34" charset="0"/>
            <a:cs typeface="Arial Unicode M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entury Gothic"/>
        <a:ea typeface=""/>
        <a:cs typeface="Arial Unicode MS"/>
      </a:majorFont>
      <a:minorFont>
        <a:latin typeface="Century Gothic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Gothic" panose="020B0502020202020204" pitchFamily="34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Gothic" panose="020B0502020202020204" pitchFamily="34" charset="0"/>
            <a:cs typeface="Arial Unicode M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entury Gothic"/>
        <a:ea typeface=""/>
        <a:cs typeface="Arial Unicode MS"/>
      </a:majorFont>
      <a:minorFont>
        <a:latin typeface="Century Gothic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Gothic" panose="020B0502020202020204" pitchFamily="34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Gothic" panose="020B0502020202020204" pitchFamily="34" charset="0"/>
            <a:cs typeface="Arial Unicode M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entury Gothic"/>
        <a:ea typeface=""/>
        <a:cs typeface="Arial Unicode MS"/>
      </a:majorFont>
      <a:minorFont>
        <a:latin typeface="Century Gothic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Gothic" panose="020B0502020202020204" pitchFamily="34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entury Gothic" panose="020B0502020202020204" pitchFamily="34" charset="0"/>
            <a:cs typeface="Arial Unicode M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3110</TotalTime>
  <Words>457</Words>
  <Application>Microsoft Office PowerPoint</Application>
  <PresentationFormat>Personnalisé</PresentationFormat>
  <Paragraphs>91</Paragraphs>
  <Slides>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Century Gothic</vt:lpstr>
      <vt:lpstr>Times New Roman</vt:lpstr>
      <vt:lpstr>Thème Office</vt:lpstr>
      <vt:lpstr>1_Thème Office</vt:lpstr>
      <vt:lpstr>2_Thème Office</vt:lpstr>
      <vt:lpstr>3_Thème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Théodore Despeyrous   Rentrée des élèves de 6e  Lundi 4 septembre 2017 Réunion des parents d’élèves</dc:title>
  <dc:creator>helene baussard</dc:creator>
  <cp:lastModifiedBy>Marce Marie</cp:lastModifiedBy>
  <cp:revision>116</cp:revision>
  <cp:lastPrinted>1601-01-01T00:00:00Z</cp:lastPrinted>
  <dcterms:created xsi:type="dcterms:W3CDTF">2017-09-02T18:07:13Z</dcterms:created>
  <dcterms:modified xsi:type="dcterms:W3CDTF">2024-05-30T18:25:42Z</dcterms:modified>
</cp:coreProperties>
</file>